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59" r:id="rId2"/>
    <p:sldId id="257" r:id="rId3"/>
    <p:sldId id="261" r:id="rId4"/>
    <p:sldId id="262" r:id="rId5"/>
    <p:sldId id="263" r:id="rId6"/>
    <p:sldId id="269" r:id="rId7"/>
    <p:sldId id="264" r:id="rId8"/>
    <p:sldId id="265" r:id="rId9"/>
    <p:sldId id="266" r:id="rId10"/>
    <p:sldId id="268" r:id="rId11"/>
    <p:sldId id="272" r:id="rId12"/>
    <p:sldId id="273" r:id="rId13"/>
    <p:sldId id="270" r:id="rId14"/>
    <p:sldId id="267" r:id="rId15"/>
    <p:sldId id="260" r:id="rId1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00"/>
    <a:srgbClr val="FFC400"/>
    <a:srgbClr val="DD2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3394" autoAdjust="0"/>
  </p:normalViewPr>
  <p:slideViewPr>
    <p:cSldViewPr snapToGrid="0">
      <p:cViewPr>
        <p:scale>
          <a:sx n="50" d="100"/>
          <a:sy n="50" d="100"/>
        </p:scale>
        <p:origin x="1244" y="92"/>
      </p:cViewPr>
      <p:guideLst/>
    </p:cSldViewPr>
  </p:slideViewPr>
  <p:notesTextViewPr>
    <p:cViewPr>
      <p:scale>
        <a:sx n="1" d="1"/>
        <a:sy n="1" d="1"/>
      </p:scale>
      <p:origin x="0" y="0"/>
    </p:cViewPr>
  </p:notesTextViewPr>
  <p:notesViewPr>
    <p:cSldViewPr snapToGrid="0">
      <p:cViewPr varScale="1">
        <p:scale>
          <a:sx n="121" d="100"/>
          <a:sy n="121" d="100"/>
        </p:scale>
        <p:origin x="502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44103-3C96-4F40-8F5B-208E82ED6940}" type="datetimeFigureOut">
              <a:rPr lang="de-DE" smtClean="0"/>
              <a:t>24.05.2025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B4FF3-8254-421D-BFDF-68FFF817213F}" type="slidenum">
              <a:rPr lang="de-DE" smtClean="0"/>
              <a:t>‹Nr.›</a:t>
            </a:fld>
            <a:endParaRPr lang="de-DE"/>
          </a:p>
        </p:txBody>
      </p:sp>
    </p:spTree>
    <p:extLst>
      <p:ext uri="{BB962C8B-B14F-4D97-AF65-F5344CB8AC3E}">
        <p14:creationId xmlns:p14="http://schemas.microsoft.com/office/powerpoint/2010/main" val="1189329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1</a:t>
            </a:fld>
            <a:endParaRPr lang="de-DE"/>
          </a:p>
        </p:txBody>
      </p:sp>
    </p:spTree>
    <p:extLst>
      <p:ext uri="{BB962C8B-B14F-4D97-AF65-F5344CB8AC3E}">
        <p14:creationId xmlns:p14="http://schemas.microsoft.com/office/powerpoint/2010/main" val="3136402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2</a:t>
            </a:fld>
            <a:endParaRPr lang="de-DE"/>
          </a:p>
        </p:txBody>
      </p:sp>
    </p:spTree>
    <p:extLst>
      <p:ext uri="{BB962C8B-B14F-4D97-AF65-F5344CB8AC3E}">
        <p14:creationId xmlns:p14="http://schemas.microsoft.com/office/powerpoint/2010/main" val="421270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3</a:t>
            </a:fld>
            <a:endParaRPr lang="de-DE"/>
          </a:p>
        </p:txBody>
      </p:sp>
    </p:spTree>
    <p:extLst>
      <p:ext uri="{BB962C8B-B14F-4D97-AF65-F5344CB8AC3E}">
        <p14:creationId xmlns:p14="http://schemas.microsoft.com/office/powerpoint/2010/main" val="427052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4</a:t>
            </a:fld>
            <a:endParaRPr lang="de-DE"/>
          </a:p>
        </p:txBody>
      </p:sp>
    </p:spTree>
    <p:extLst>
      <p:ext uri="{BB962C8B-B14F-4D97-AF65-F5344CB8AC3E}">
        <p14:creationId xmlns:p14="http://schemas.microsoft.com/office/powerpoint/2010/main" val="2508698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5</a:t>
            </a:fld>
            <a:endParaRPr lang="de-DE"/>
          </a:p>
        </p:txBody>
      </p:sp>
    </p:spTree>
    <p:extLst>
      <p:ext uri="{BB962C8B-B14F-4D97-AF65-F5344CB8AC3E}">
        <p14:creationId xmlns:p14="http://schemas.microsoft.com/office/powerpoint/2010/main" val="1484716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6</a:t>
            </a:fld>
            <a:endParaRPr lang="de-DE"/>
          </a:p>
        </p:txBody>
      </p:sp>
    </p:spTree>
    <p:extLst>
      <p:ext uri="{BB962C8B-B14F-4D97-AF65-F5344CB8AC3E}">
        <p14:creationId xmlns:p14="http://schemas.microsoft.com/office/powerpoint/2010/main" val="103604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7</a:t>
            </a:fld>
            <a:endParaRPr lang="de-DE"/>
          </a:p>
        </p:txBody>
      </p:sp>
    </p:spTree>
    <p:extLst>
      <p:ext uri="{BB962C8B-B14F-4D97-AF65-F5344CB8AC3E}">
        <p14:creationId xmlns:p14="http://schemas.microsoft.com/office/powerpoint/2010/main" val="421683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fromFirestore</a:t>
            </a:r>
            <a:r>
              <a:rPr lang="de-DE" dirty="0"/>
              <a:t> konvertiert das rohe Datenobjekt aus </a:t>
            </a:r>
            <a:r>
              <a:rPr lang="de-DE" dirty="0" err="1"/>
              <a:t>Firestore</a:t>
            </a:r>
            <a:r>
              <a:rPr lang="de-DE" dirty="0"/>
              <a:t> in einen konkreten </a:t>
            </a:r>
            <a:r>
              <a:rPr lang="de-DE" dirty="0" err="1"/>
              <a:t>TypeScriptTyp</a:t>
            </a:r>
            <a:r>
              <a:rPr lang="de-DE" dirty="0"/>
              <a:t>, während </a:t>
            </a:r>
            <a:r>
              <a:rPr lang="de-DE" dirty="0" err="1"/>
              <a:t>toFirestore</a:t>
            </a:r>
            <a:r>
              <a:rPr lang="de-DE" dirty="0"/>
              <a:t> dafür sorgt, dass nur strukturkonforme Objekte in die Datenbank geschrieben werden</a:t>
            </a:r>
          </a:p>
          <a:p>
            <a:endParaRPr lang="de-DE" dirty="0"/>
          </a:p>
          <a:p>
            <a:r>
              <a:rPr lang="de-DE" dirty="0"/>
              <a:t>Im Zusammenspiel mit der Methode .</a:t>
            </a:r>
            <a:r>
              <a:rPr lang="de-DE" dirty="0" err="1"/>
              <a:t>withConverter</a:t>
            </a:r>
            <a:r>
              <a:rPr lang="de-DE" dirty="0"/>
              <a:t>() des </a:t>
            </a:r>
            <a:r>
              <a:rPr lang="de-DE" dirty="0" err="1"/>
              <a:t>Firestore</a:t>
            </a:r>
            <a:r>
              <a:rPr lang="de-DE" dirty="0"/>
              <a:t>-SDK konnten wir so eine durchgängige Typprüfung bei allen Lese- und Schreibvorgängen realisieren. Abbildung 7 zeigt ein Beispiel für den praktischen Einsatz des Converters im Code: </a:t>
            </a:r>
          </a:p>
          <a:p>
            <a:endParaRPr lang="de-DE" dirty="0"/>
          </a:p>
          <a:p>
            <a:r>
              <a:rPr lang="de-DE" dirty="0"/>
              <a:t>Praktische Vorteile. Der Einsatz dieser Technik brachte mehrere Vorteile mit sich: • Reduktion von Fehlern: Typfehler, vergessene Felder oder falsche Datentypen wurden bereits zur Entwicklungszeit durch den TypeScript-Compiler erkannt. • Bessere Wartbarkeit: Änderungen an Datenstrukturen waren dank der zentralen Typdefinitionen leicht nachvollziehbar und systemweit konsistent anpassbar. • Konsistenz in beiden Richtungen: Die gleiche Datenstruktur wurde sowohl beim Einlesen als auch beim Schreiben verwendet – ohne doppelte Validierung oder manuelle Typzuweisungen. </a:t>
            </a:r>
          </a:p>
          <a:p>
            <a:endParaRPr lang="de-DE" dirty="0"/>
          </a:p>
          <a:p>
            <a:r>
              <a:rPr lang="de-DE" dirty="0"/>
              <a:t>Abgrenzung zum </a:t>
            </a:r>
            <a:r>
              <a:rPr lang="de-DE" dirty="0" err="1"/>
              <a:t>Firestore</a:t>
            </a:r>
            <a:r>
              <a:rPr lang="de-DE" dirty="0"/>
              <a:t>-Modell. </a:t>
            </a:r>
            <a:r>
              <a:rPr lang="de-DE" dirty="0" err="1"/>
              <a:t>Firestore</a:t>
            </a:r>
            <a:r>
              <a:rPr lang="de-DE" dirty="0"/>
              <a:t> selbst stellt – anders als relationale Datenbanken – kein festes Schema zur Verfügung. Durch die Kombination aus TypeScript und Convertern konnten wir dieses Defizit vollständig auf Anwendungsebene kompensieren. Besonders im Rahmen der Migration einer bestehenden SQL-Datenbank erwies sich dieser Ansatz als äußerst hilfreich.</a:t>
            </a:r>
          </a:p>
        </p:txBody>
      </p:sp>
      <p:sp>
        <p:nvSpPr>
          <p:cNvPr id="4" name="Foliennummernplatzhalter 3"/>
          <p:cNvSpPr>
            <a:spLocks noGrp="1"/>
          </p:cNvSpPr>
          <p:nvPr>
            <p:ph type="sldNum" sz="quarter" idx="5"/>
          </p:nvPr>
        </p:nvSpPr>
        <p:spPr/>
        <p:txBody>
          <a:bodyPr/>
          <a:lstStyle/>
          <a:p>
            <a:fld id="{625B4FF3-8254-421D-BFDF-68FFF817213F}" type="slidenum">
              <a:rPr lang="de-DE" smtClean="0"/>
              <a:t>8</a:t>
            </a:fld>
            <a:endParaRPr lang="de-DE"/>
          </a:p>
        </p:txBody>
      </p:sp>
    </p:spTree>
    <p:extLst>
      <p:ext uri="{BB962C8B-B14F-4D97-AF65-F5344CB8AC3E}">
        <p14:creationId xmlns:p14="http://schemas.microsoft.com/office/powerpoint/2010/main" val="226323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13</a:t>
            </a:fld>
            <a:endParaRPr lang="de-DE"/>
          </a:p>
        </p:txBody>
      </p:sp>
    </p:spTree>
    <p:extLst>
      <p:ext uri="{BB962C8B-B14F-4D97-AF65-F5344CB8AC3E}">
        <p14:creationId xmlns:p14="http://schemas.microsoft.com/office/powerpoint/2010/main" val="694853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B9E42-8CE7-6EFE-0C75-DDB4E85B808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EAA3CE4-B398-39C0-EEB4-3BFA56DADC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5573759-4CCF-0209-BAD9-72D58036CDDB}"/>
              </a:ext>
            </a:extLst>
          </p:cNvPr>
          <p:cNvSpPr>
            <a:spLocks noGrp="1"/>
          </p:cNvSpPr>
          <p:nvPr>
            <p:ph type="dt" sz="half" idx="10"/>
          </p:nvPr>
        </p:nvSpPr>
        <p:spPr/>
        <p:txBody>
          <a:bodyPr/>
          <a:lstStyle/>
          <a:p>
            <a:fld id="{CB23794D-FD21-4DE8-84BC-5A35AE11B525}" type="datetime1">
              <a:rPr lang="de-DE" smtClean="0"/>
              <a:t>24.05.2025</a:t>
            </a:fld>
            <a:endParaRPr lang="de-DE"/>
          </a:p>
        </p:txBody>
      </p:sp>
      <p:sp>
        <p:nvSpPr>
          <p:cNvPr id="5" name="Fußzeilenplatzhalter 4">
            <a:extLst>
              <a:ext uri="{FF2B5EF4-FFF2-40B4-BE49-F238E27FC236}">
                <a16:creationId xmlns:a16="http://schemas.microsoft.com/office/drawing/2014/main" id="{ACE9631A-F4BD-D3F5-6D17-FC3B00DA434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91C49E18-0015-D6BE-EC6A-D527CD1EC94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76033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A549C5-D3BB-BADB-BB7A-5F01D534B6C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D5C062C5-121F-51CF-F58B-614C214FB61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3134E7-EDEC-06FF-CB18-8006A746969A}"/>
              </a:ext>
            </a:extLst>
          </p:cNvPr>
          <p:cNvSpPr>
            <a:spLocks noGrp="1"/>
          </p:cNvSpPr>
          <p:nvPr>
            <p:ph type="dt" sz="half" idx="10"/>
          </p:nvPr>
        </p:nvSpPr>
        <p:spPr/>
        <p:txBody>
          <a:bodyPr/>
          <a:lstStyle/>
          <a:p>
            <a:fld id="{D22F0DC1-EC94-4B18-81F8-B8553E59EA3A}" type="datetime1">
              <a:rPr lang="de-DE" smtClean="0"/>
              <a:t>24.05.2025</a:t>
            </a:fld>
            <a:endParaRPr lang="de-DE"/>
          </a:p>
        </p:txBody>
      </p:sp>
      <p:sp>
        <p:nvSpPr>
          <p:cNvPr id="5" name="Fußzeilenplatzhalter 4">
            <a:extLst>
              <a:ext uri="{FF2B5EF4-FFF2-40B4-BE49-F238E27FC236}">
                <a16:creationId xmlns:a16="http://schemas.microsoft.com/office/drawing/2014/main" id="{4B133268-84DC-6395-E2D8-AEC3919DD224}"/>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78777332-5AAA-86D2-C9DF-902E0ED8B73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65272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280785A-3B53-2CD5-1E5B-34D79C7C524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2B6BF2D-05A6-1617-03DF-39FA1DC7778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1827984-1DFB-7FFE-2037-A015E8919241}"/>
              </a:ext>
            </a:extLst>
          </p:cNvPr>
          <p:cNvSpPr>
            <a:spLocks noGrp="1"/>
          </p:cNvSpPr>
          <p:nvPr>
            <p:ph type="dt" sz="half" idx="10"/>
          </p:nvPr>
        </p:nvSpPr>
        <p:spPr/>
        <p:txBody>
          <a:bodyPr/>
          <a:lstStyle/>
          <a:p>
            <a:fld id="{443CFD7E-60DA-4F0A-8D06-A6054994D496}" type="datetime1">
              <a:rPr lang="de-DE" smtClean="0"/>
              <a:t>24.05.2025</a:t>
            </a:fld>
            <a:endParaRPr lang="de-DE"/>
          </a:p>
        </p:txBody>
      </p:sp>
      <p:sp>
        <p:nvSpPr>
          <p:cNvPr id="5" name="Fußzeilenplatzhalter 4">
            <a:extLst>
              <a:ext uri="{FF2B5EF4-FFF2-40B4-BE49-F238E27FC236}">
                <a16:creationId xmlns:a16="http://schemas.microsoft.com/office/drawing/2014/main" id="{AD5CAD18-0905-0ECE-5364-3F8810080D2A}"/>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BEDF7BE7-D519-7C57-FA70-EDB64916B742}"/>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506125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6469DC-286E-920D-A2A9-11DA8ABD37A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3067242-3F25-5D04-A678-E6A26DB267A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CB9F0E8-A276-3E3A-F8B1-6D528FBB43CC}"/>
              </a:ext>
            </a:extLst>
          </p:cNvPr>
          <p:cNvSpPr>
            <a:spLocks noGrp="1"/>
          </p:cNvSpPr>
          <p:nvPr>
            <p:ph type="dt" sz="half" idx="10"/>
          </p:nvPr>
        </p:nvSpPr>
        <p:spPr/>
        <p:txBody>
          <a:bodyPr/>
          <a:lstStyle/>
          <a:p>
            <a:fld id="{8A9BB86D-BA28-48B0-A811-33FD9AFA0C50}" type="datetime1">
              <a:rPr lang="de-DE" smtClean="0"/>
              <a:t>24.05.2025</a:t>
            </a:fld>
            <a:endParaRPr lang="de-DE"/>
          </a:p>
        </p:txBody>
      </p:sp>
      <p:sp>
        <p:nvSpPr>
          <p:cNvPr id="5" name="Fußzeilenplatzhalter 4">
            <a:extLst>
              <a:ext uri="{FF2B5EF4-FFF2-40B4-BE49-F238E27FC236}">
                <a16:creationId xmlns:a16="http://schemas.microsoft.com/office/drawing/2014/main" id="{BE74BEBD-AC3A-98C5-125E-E63904AF2DD9}"/>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3EF6F19-C71C-3B44-582B-67D9EC4CD8D9}"/>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42598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9DAC79-4D23-43F3-C3C6-04B7AFBA370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135E4EA-0DB7-03EE-5F56-48778F53B6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28A4372-49ED-E941-93AF-65E29C6FF3C3}"/>
              </a:ext>
            </a:extLst>
          </p:cNvPr>
          <p:cNvSpPr>
            <a:spLocks noGrp="1"/>
          </p:cNvSpPr>
          <p:nvPr>
            <p:ph type="dt" sz="half" idx="10"/>
          </p:nvPr>
        </p:nvSpPr>
        <p:spPr/>
        <p:txBody>
          <a:bodyPr/>
          <a:lstStyle/>
          <a:p>
            <a:fld id="{AB80F985-303F-47EE-8529-FC437F92743E}" type="datetime1">
              <a:rPr lang="de-DE" smtClean="0"/>
              <a:t>24.05.2025</a:t>
            </a:fld>
            <a:endParaRPr lang="de-DE"/>
          </a:p>
        </p:txBody>
      </p:sp>
      <p:sp>
        <p:nvSpPr>
          <p:cNvPr id="5" name="Fußzeilenplatzhalter 4">
            <a:extLst>
              <a:ext uri="{FF2B5EF4-FFF2-40B4-BE49-F238E27FC236}">
                <a16:creationId xmlns:a16="http://schemas.microsoft.com/office/drawing/2014/main" id="{DEF09850-4362-27AF-DF5E-6DCB0CC45E63}"/>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5F409E36-C0C8-53BF-F915-7BDBA723F095}"/>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39418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24595-9B5C-C52B-08F3-D877E5236ED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2849667-098F-DC17-664A-7992E111994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E7219BE-4ECF-2F8B-2A3A-CD3279ECD45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751392E-0883-A796-D4EB-BA75E351940A}"/>
              </a:ext>
            </a:extLst>
          </p:cNvPr>
          <p:cNvSpPr>
            <a:spLocks noGrp="1"/>
          </p:cNvSpPr>
          <p:nvPr>
            <p:ph type="dt" sz="half" idx="10"/>
          </p:nvPr>
        </p:nvSpPr>
        <p:spPr/>
        <p:txBody>
          <a:bodyPr/>
          <a:lstStyle/>
          <a:p>
            <a:fld id="{3A46D27C-7E1E-4DE3-89C1-5DB71BE3FF67}" type="datetime1">
              <a:rPr lang="de-DE" smtClean="0"/>
              <a:t>24.05.2025</a:t>
            </a:fld>
            <a:endParaRPr lang="de-DE"/>
          </a:p>
        </p:txBody>
      </p:sp>
      <p:sp>
        <p:nvSpPr>
          <p:cNvPr id="6" name="Fußzeilenplatzhalter 5">
            <a:extLst>
              <a:ext uri="{FF2B5EF4-FFF2-40B4-BE49-F238E27FC236}">
                <a16:creationId xmlns:a16="http://schemas.microsoft.com/office/drawing/2014/main" id="{24EF656E-2919-8C4F-EB3B-D2561FD8BA76}"/>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B342EAF-3572-D871-8B83-1D06486C1FE4}"/>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9512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38578-A7B6-37B8-F93B-C350A12FE0B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9EF3E0F-47FC-F2BF-DD3A-CF878A4CA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CEBEF8A-1CC7-A72D-DA9B-BDC7819BD67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3FD84E3-DDC3-4370-F555-E4E26032A2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18C8FDD-AB7F-5E6A-BFCF-8804E6DFDE1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DF008450-29B3-D765-ED14-12EEF06B2F3F}"/>
              </a:ext>
            </a:extLst>
          </p:cNvPr>
          <p:cNvSpPr>
            <a:spLocks noGrp="1"/>
          </p:cNvSpPr>
          <p:nvPr>
            <p:ph type="dt" sz="half" idx="10"/>
          </p:nvPr>
        </p:nvSpPr>
        <p:spPr/>
        <p:txBody>
          <a:bodyPr/>
          <a:lstStyle/>
          <a:p>
            <a:fld id="{74DB97FF-CF30-4E4E-BD24-10F93C3727E0}" type="datetime1">
              <a:rPr lang="de-DE" smtClean="0"/>
              <a:t>24.05.2025</a:t>
            </a:fld>
            <a:endParaRPr lang="de-DE"/>
          </a:p>
        </p:txBody>
      </p:sp>
      <p:sp>
        <p:nvSpPr>
          <p:cNvPr id="8" name="Fußzeilenplatzhalter 7">
            <a:extLst>
              <a:ext uri="{FF2B5EF4-FFF2-40B4-BE49-F238E27FC236}">
                <a16:creationId xmlns:a16="http://schemas.microsoft.com/office/drawing/2014/main" id="{E6B4E54D-007C-90D4-C65F-07138A69172E}"/>
              </a:ext>
            </a:extLst>
          </p:cNvPr>
          <p:cNvSpPr>
            <a:spLocks noGrp="1"/>
          </p:cNvSpPr>
          <p:nvPr>
            <p:ph type="ftr" sz="quarter" idx="11"/>
          </p:nvPr>
        </p:nvSpPr>
        <p:spPr/>
        <p:txBody>
          <a:bodyPr/>
          <a:lstStyle/>
          <a:p>
            <a:r>
              <a:rPr lang="de-DE"/>
              <a:t>Präsentationsthema – Prof. Dr. Max Mustermann – © Copyright bei Bedarf</a:t>
            </a:r>
          </a:p>
        </p:txBody>
      </p:sp>
      <p:sp>
        <p:nvSpPr>
          <p:cNvPr id="9" name="Foliennummernplatzhalter 8">
            <a:extLst>
              <a:ext uri="{FF2B5EF4-FFF2-40B4-BE49-F238E27FC236}">
                <a16:creationId xmlns:a16="http://schemas.microsoft.com/office/drawing/2014/main" id="{5C39F8D6-E396-2453-473D-3DC04C21F6E8}"/>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270462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3F88FC-0212-2D42-25BD-0693BC6EC0E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76A13BD-9990-6BFB-3B11-EE60CAC5F91F}"/>
              </a:ext>
            </a:extLst>
          </p:cNvPr>
          <p:cNvSpPr>
            <a:spLocks noGrp="1"/>
          </p:cNvSpPr>
          <p:nvPr>
            <p:ph type="dt" sz="half" idx="10"/>
          </p:nvPr>
        </p:nvSpPr>
        <p:spPr/>
        <p:txBody>
          <a:bodyPr/>
          <a:lstStyle/>
          <a:p>
            <a:fld id="{CB022F6E-9DD4-4CFD-9580-1D9260804048}" type="datetime1">
              <a:rPr lang="de-DE" smtClean="0"/>
              <a:t>24.05.2025</a:t>
            </a:fld>
            <a:endParaRPr lang="de-DE"/>
          </a:p>
        </p:txBody>
      </p:sp>
      <p:sp>
        <p:nvSpPr>
          <p:cNvPr id="4" name="Fußzeilenplatzhalter 3">
            <a:extLst>
              <a:ext uri="{FF2B5EF4-FFF2-40B4-BE49-F238E27FC236}">
                <a16:creationId xmlns:a16="http://schemas.microsoft.com/office/drawing/2014/main" id="{19BA66B9-2948-E398-761A-5A3FA0965C29}"/>
              </a:ext>
            </a:extLst>
          </p:cNvPr>
          <p:cNvSpPr>
            <a:spLocks noGrp="1"/>
          </p:cNvSpPr>
          <p:nvPr>
            <p:ph type="ftr" sz="quarter" idx="11"/>
          </p:nvPr>
        </p:nvSpPr>
        <p:spPr/>
        <p:txBody>
          <a:bodyPr/>
          <a:lstStyle/>
          <a:p>
            <a:r>
              <a:rPr lang="de-DE"/>
              <a:t>Präsentationsthema – Prof. Dr. Max Mustermann – © Copyright bei Bedarf</a:t>
            </a:r>
          </a:p>
        </p:txBody>
      </p:sp>
      <p:sp>
        <p:nvSpPr>
          <p:cNvPr id="5" name="Foliennummernplatzhalter 4">
            <a:extLst>
              <a:ext uri="{FF2B5EF4-FFF2-40B4-BE49-F238E27FC236}">
                <a16:creationId xmlns:a16="http://schemas.microsoft.com/office/drawing/2014/main" id="{83DBA8A8-EBB6-36B6-F753-DFEFD4B698B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500305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3E24F9-43FB-158D-7C37-13CD9E21698D}"/>
              </a:ext>
            </a:extLst>
          </p:cNvPr>
          <p:cNvSpPr>
            <a:spLocks noGrp="1"/>
          </p:cNvSpPr>
          <p:nvPr>
            <p:ph type="dt" sz="half" idx="10"/>
          </p:nvPr>
        </p:nvSpPr>
        <p:spPr/>
        <p:txBody>
          <a:bodyPr/>
          <a:lstStyle/>
          <a:p>
            <a:fld id="{32C6A197-946F-4475-AE8A-79344BA07276}" type="datetime1">
              <a:rPr lang="de-DE" smtClean="0"/>
              <a:t>24.05.2025</a:t>
            </a:fld>
            <a:endParaRPr lang="de-DE"/>
          </a:p>
        </p:txBody>
      </p:sp>
      <p:sp>
        <p:nvSpPr>
          <p:cNvPr id="3" name="Fußzeilenplatzhalter 2">
            <a:extLst>
              <a:ext uri="{FF2B5EF4-FFF2-40B4-BE49-F238E27FC236}">
                <a16:creationId xmlns:a16="http://schemas.microsoft.com/office/drawing/2014/main" id="{C20018DE-137F-1931-9704-9E9C8E9BCEC8}"/>
              </a:ext>
            </a:extLst>
          </p:cNvPr>
          <p:cNvSpPr>
            <a:spLocks noGrp="1"/>
          </p:cNvSpPr>
          <p:nvPr>
            <p:ph type="ftr" sz="quarter" idx="11"/>
          </p:nvPr>
        </p:nvSpPr>
        <p:spPr/>
        <p:txBody>
          <a:bodyPr/>
          <a:lstStyle/>
          <a:p>
            <a:r>
              <a:rPr lang="de-DE"/>
              <a:t>Präsentationsthema – Prof. Dr. Max Mustermann – © Copyright bei Bedarf</a:t>
            </a:r>
          </a:p>
        </p:txBody>
      </p:sp>
      <p:sp>
        <p:nvSpPr>
          <p:cNvPr id="4" name="Foliennummernplatzhalter 3">
            <a:extLst>
              <a:ext uri="{FF2B5EF4-FFF2-40B4-BE49-F238E27FC236}">
                <a16:creationId xmlns:a16="http://schemas.microsoft.com/office/drawing/2014/main" id="{051B2D77-9C63-F106-04EE-84AEBBAB8920}"/>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838141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24081C-15A2-F68A-A180-D4DFC01E34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2528E5D-72CF-9D7A-A2C0-7B87FD813F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D142B603-B208-27E0-2987-C4CE40F2E6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1BA892C-AA93-7850-653D-8DDCB756769A}"/>
              </a:ext>
            </a:extLst>
          </p:cNvPr>
          <p:cNvSpPr>
            <a:spLocks noGrp="1"/>
          </p:cNvSpPr>
          <p:nvPr>
            <p:ph type="dt" sz="half" idx="10"/>
          </p:nvPr>
        </p:nvSpPr>
        <p:spPr/>
        <p:txBody>
          <a:bodyPr/>
          <a:lstStyle/>
          <a:p>
            <a:fld id="{2816EAB9-FCD8-4CAC-AE49-96ACED449141}" type="datetime1">
              <a:rPr lang="de-DE" smtClean="0"/>
              <a:t>24.05.2025</a:t>
            </a:fld>
            <a:endParaRPr lang="de-DE"/>
          </a:p>
        </p:txBody>
      </p:sp>
      <p:sp>
        <p:nvSpPr>
          <p:cNvPr id="6" name="Fußzeilenplatzhalter 5">
            <a:extLst>
              <a:ext uri="{FF2B5EF4-FFF2-40B4-BE49-F238E27FC236}">
                <a16:creationId xmlns:a16="http://schemas.microsoft.com/office/drawing/2014/main" id="{288F6A39-1185-416A-F682-5ACCD455F512}"/>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6032ADCB-129B-6088-A57A-0D1FA581832D}"/>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370729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DC6CA-F8D7-2AFC-D4CC-699F3335D4E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64120FD9-FA06-22B3-B435-A9AD7BF29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83EE95F6-6392-0D7B-887E-9A2FC7293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99899D5-6435-598A-A7FE-785960CBE1F1}"/>
              </a:ext>
            </a:extLst>
          </p:cNvPr>
          <p:cNvSpPr>
            <a:spLocks noGrp="1"/>
          </p:cNvSpPr>
          <p:nvPr>
            <p:ph type="dt" sz="half" idx="10"/>
          </p:nvPr>
        </p:nvSpPr>
        <p:spPr/>
        <p:txBody>
          <a:bodyPr/>
          <a:lstStyle/>
          <a:p>
            <a:fld id="{2901A2FD-3D2A-42DC-B053-9BB4FA9F8F8E}" type="datetime1">
              <a:rPr lang="de-DE" smtClean="0"/>
              <a:t>24.05.2025</a:t>
            </a:fld>
            <a:endParaRPr lang="de-DE"/>
          </a:p>
        </p:txBody>
      </p:sp>
      <p:sp>
        <p:nvSpPr>
          <p:cNvPr id="6" name="Fußzeilenplatzhalter 5">
            <a:extLst>
              <a:ext uri="{FF2B5EF4-FFF2-40B4-BE49-F238E27FC236}">
                <a16:creationId xmlns:a16="http://schemas.microsoft.com/office/drawing/2014/main" id="{0DF9D363-B840-2E00-2FA4-14FBD4E703CC}"/>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8081AEA-7CC3-B47E-87B0-026C9E19B01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0502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86715F7-AC72-7011-FF71-043A941DD3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1C31F25-CD24-628F-B9BF-57C2CEE3FE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6E0FED-2C74-6B3E-FB7A-5A35DC77FB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582A8F-09C1-4127-AEC9-88EE9EFF37A8}" type="datetime1">
              <a:rPr lang="de-DE" smtClean="0"/>
              <a:t>24.05.2025</a:t>
            </a:fld>
            <a:endParaRPr lang="de-DE"/>
          </a:p>
        </p:txBody>
      </p:sp>
      <p:sp>
        <p:nvSpPr>
          <p:cNvPr id="5" name="Fußzeilenplatzhalter 4">
            <a:extLst>
              <a:ext uri="{FF2B5EF4-FFF2-40B4-BE49-F238E27FC236}">
                <a16:creationId xmlns:a16="http://schemas.microsoft.com/office/drawing/2014/main" id="{FC2724D8-73DB-ACEA-C29A-DD5E4DF55D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8D900889-E35D-E3C4-3C22-D321F4CB84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0ECA75-7E3C-4E3F-B39D-72B9ACB3B22E}" type="slidenum">
              <a:rPr lang="de-DE" smtClean="0"/>
              <a:t>‹Nr.›</a:t>
            </a:fld>
            <a:endParaRPr lang="de-DE"/>
          </a:p>
        </p:txBody>
      </p:sp>
    </p:spTree>
    <p:extLst>
      <p:ext uri="{BB962C8B-B14F-4D97-AF65-F5344CB8AC3E}">
        <p14:creationId xmlns:p14="http://schemas.microsoft.com/office/powerpoint/2010/main" val="1428111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firebase.google.com/brand-guidelines" TargetMode="External"/><Relationship Id="rId7" Type="http://schemas.openxmlformats.org/officeDocument/2006/relationships/hyperlink" Target="https://firebase.google.com/docs/reference/node/firebase.firestore.FirestoreDataConverter"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firebase.google.com/docs/emulator-suite?hl=de" TargetMode="External"/><Relationship Id="rId5" Type="http://schemas.openxmlformats.org/officeDocument/2006/relationships/hyperlink" Target="https://firebase.google.com/docs/firestore/query-data/queries?hl=de#web" TargetMode="External"/><Relationship Id="rId4" Type="http://schemas.openxmlformats.org/officeDocument/2006/relationships/hyperlink" Target="https://www.flaticon.c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db-engines.com/en/ranking/document+store" TargetMode="External"/><Relationship Id="rId4" Type="http://schemas.openxmlformats.org/officeDocument/2006/relationships/image" Target="../media/image3.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npmjs.com/package/@google-cloud/firestore" TargetMode="External"/><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127951-6FD5-7914-14B0-96CA8C62BDDA}"/>
              </a:ext>
            </a:extLst>
          </p:cNvPr>
          <p:cNvSpPr>
            <a:spLocks noGrp="1"/>
          </p:cNvSpPr>
          <p:nvPr>
            <p:ph type="ctrTitle"/>
          </p:nvPr>
        </p:nvSpPr>
        <p:spPr>
          <a:xfrm>
            <a:off x="447174" y="1555501"/>
            <a:ext cx="9144000" cy="1933657"/>
          </a:xfrm>
        </p:spPr>
        <p:txBody>
          <a:bodyPr>
            <a:normAutofit/>
          </a:bodyPr>
          <a:lstStyle/>
          <a:p>
            <a:pPr algn="l"/>
            <a:r>
              <a:rPr lang="de-DE" sz="4200" b="1" dirty="0">
                <a:solidFill>
                  <a:srgbClr val="FF9100"/>
                </a:solidFill>
                <a:latin typeface="TWK Everett" panose="020B0204000000000000"/>
              </a:rPr>
              <a:t>Umsetzung der Semesteraufgabe mit Google Cloud </a:t>
            </a:r>
            <a:r>
              <a:rPr lang="de-DE" sz="4200" b="1" dirty="0" err="1">
                <a:solidFill>
                  <a:srgbClr val="FF9100"/>
                </a:solidFill>
                <a:latin typeface="TWK Everett" panose="020B0204000000000000"/>
              </a:rPr>
              <a:t>Firestore</a:t>
            </a:r>
            <a:endParaRPr lang="de-DE" sz="4200" b="1" dirty="0">
              <a:solidFill>
                <a:srgbClr val="FF9100"/>
              </a:solidFill>
              <a:latin typeface="TWK Everett" panose="020B0204000000000000"/>
            </a:endParaRPr>
          </a:p>
        </p:txBody>
      </p:sp>
      <p:sp>
        <p:nvSpPr>
          <p:cNvPr id="3" name="Untertitel 2">
            <a:extLst>
              <a:ext uri="{FF2B5EF4-FFF2-40B4-BE49-F238E27FC236}">
                <a16:creationId xmlns:a16="http://schemas.microsoft.com/office/drawing/2014/main" id="{3C30422A-9D30-3372-2E13-A1DAFB43689C}"/>
              </a:ext>
            </a:extLst>
          </p:cNvPr>
          <p:cNvSpPr>
            <a:spLocks noGrp="1"/>
          </p:cNvSpPr>
          <p:nvPr>
            <p:ph type="subTitle" idx="1"/>
          </p:nvPr>
        </p:nvSpPr>
        <p:spPr>
          <a:xfrm>
            <a:off x="447174" y="4081464"/>
            <a:ext cx="9144000" cy="1655762"/>
          </a:xfrm>
        </p:spPr>
        <p:txBody>
          <a:bodyPr>
            <a:normAutofit/>
          </a:bodyPr>
          <a:lstStyle/>
          <a:p>
            <a:pPr algn="l"/>
            <a:r>
              <a:rPr lang="de-DE" sz="1900" b="1" dirty="0">
                <a:latin typeface="TWK Everett" panose="020B0204000000000000"/>
              </a:rPr>
              <a:t>von Peter Fischer, </a:t>
            </a:r>
            <a:r>
              <a:rPr lang="de-DE" sz="1900" b="1" dirty="0" err="1">
                <a:latin typeface="TWK Everett" panose="020B0204000000000000"/>
              </a:rPr>
              <a:t>Leonelle</a:t>
            </a:r>
            <a:r>
              <a:rPr lang="de-DE" sz="1900" b="1" dirty="0">
                <a:latin typeface="TWK Everett" panose="020B0204000000000000"/>
              </a:rPr>
              <a:t> </a:t>
            </a:r>
            <a:r>
              <a:rPr lang="de-DE" sz="1900" b="1" dirty="0" err="1">
                <a:latin typeface="TWK Everett" panose="020B0204000000000000"/>
              </a:rPr>
              <a:t>Tifani</a:t>
            </a:r>
            <a:r>
              <a:rPr lang="de-DE" sz="1900" b="1" dirty="0">
                <a:latin typeface="TWK Everett" panose="020B0204000000000000"/>
              </a:rPr>
              <a:t> </a:t>
            </a:r>
            <a:r>
              <a:rPr lang="de-DE" sz="1900" b="1" dirty="0" err="1">
                <a:latin typeface="TWK Everett" panose="020B0204000000000000"/>
              </a:rPr>
              <a:t>Kommegne</a:t>
            </a:r>
            <a:r>
              <a:rPr lang="de-DE" sz="1900" b="1" dirty="0">
                <a:latin typeface="TWK Everett" panose="020B0204000000000000"/>
              </a:rPr>
              <a:t> </a:t>
            </a:r>
            <a:r>
              <a:rPr lang="de-DE" sz="1900" b="1" dirty="0" err="1">
                <a:latin typeface="TWK Everett" panose="020B0204000000000000"/>
              </a:rPr>
              <a:t>Kammegne</a:t>
            </a:r>
            <a:r>
              <a:rPr lang="de-DE" sz="1900" b="1" dirty="0">
                <a:latin typeface="TWK Everett" panose="020B0204000000000000"/>
              </a:rPr>
              <a:t>, Michael Mertl, Gregor Pfister und Jana Sophie Schweizer</a:t>
            </a:r>
          </a:p>
          <a:p>
            <a:pPr algn="l"/>
            <a:endParaRPr lang="de-DE" sz="1900" b="1" dirty="0">
              <a:latin typeface="TWK Everett" panose="020B0204000000000000"/>
            </a:endParaRPr>
          </a:p>
        </p:txBody>
      </p:sp>
      <p:pic>
        <p:nvPicPr>
          <p:cNvPr id="4" name="Grafik 3">
            <a:extLst>
              <a:ext uri="{FF2B5EF4-FFF2-40B4-BE49-F238E27FC236}">
                <a16:creationId xmlns:a16="http://schemas.microsoft.com/office/drawing/2014/main" id="{710014F7-474D-6D23-6304-05CFF9D0A5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174" y="325246"/>
            <a:ext cx="2819400" cy="771664"/>
          </a:xfrm>
          <a:prstGeom prst="rect">
            <a:avLst/>
          </a:prstGeom>
        </p:spPr>
      </p:pic>
      <p:sp>
        <p:nvSpPr>
          <p:cNvPr id="5" name="Textplatzhalter 3">
            <a:extLst>
              <a:ext uri="{FF2B5EF4-FFF2-40B4-BE49-F238E27FC236}">
                <a16:creationId xmlns:a16="http://schemas.microsoft.com/office/drawing/2014/main" id="{A27236ED-D12D-33A6-4435-9C93CC8048B4}"/>
              </a:ext>
            </a:extLst>
          </p:cNvPr>
          <p:cNvSpPr txBox="1">
            <a:spLocks/>
          </p:cNvSpPr>
          <p:nvPr/>
        </p:nvSpPr>
        <p:spPr>
          <a:xfrm>
            <a:off x="522000" y="6125599"/>
            <a:ext cx="4967287" cy="365125"/>
          </a:xfrm>
          <a:prstGeom prst="rect">
            <a:avLst/>
          </a:prstGeom>
        </p:spPr>
        <p:txBody>
          <a:bodyPr vert="horz" lIns="91440" tIns="45720" rIns="91440" bIns="45720" rtlCol="0" anchor="ctr">
            <a:normAutofit/>
          </a:bodyP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850" b="1" dirty="0">
                <a:solidFill>
                  <a:schemeClr val="tx1"/>
                </a:solidFill>
                <a:latin typeface="TWK Everett" panose="020B0204000000000000"/>
              </a:rPr>
              <a:t>Gruppe 05 – 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Augsburg 22.05.2025</a:t>
            </a:r>
            <a:endParaRPr lang="de-DE" sz="850" b="1" dirty="0">
              <a:latin typeface="TWK Everett" panose="020B0204000000000000"/>
            </a:endParaRPr>
          </a:p>
        </p:txBody>
      </p:sp>
    </p:spTree>
    <p:extLst>
      <p:ext uri="{BB962C8B-B14F-4D97-AF65-F5344CB8AC3E}">
        <p14:creationId xmlns:p14="http://schemas.microsoft.com/office/powerpoint/2010/main" val="85377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Update- &amp; Delete 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24.05.2025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DB8C555D-1032-2DAA-2F3B-6255884BA89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05C138BB-0609-6EE9-A9FC-07FA7306A976}"/>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2" name="Picture 2" descr="Generiertes Bild">
            <a:extLst>
              <a:ext uri="{FF2B5EF4-FFF2-40B4-BE49-F238E27FC236}">
                <a16:creationId xmlns:a16="http://schemas.microsoft.com/office/drawing/2014/main" id="{D7307125-33C3-274A-45BF-80544DD27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367A81BD-1F53-8295-04CB-FA35FAE35A1C}"/>
              </a:ext>
            </a:extLst>
          </p:cNvPr>
          <p:cNvSpPr txBox="1"/>
          <p:nvPr/>
        </p:nvSpPr>
        <p:spPr>
          <a:xfrm>
            <a:off x="3035173" y="1886535"/>
            <a:ext cx="7225758" cy="3600986"/>
          </a:xfrm>
          <a:prstGeom prst="rect">
            <a:avLst/>
          </a:prstGeom>
          <a:noFill/>
        </p:spPr>
        <p:txBody>
          <a:bodyPr wrap="square" rtlCol="0">
            <a:spAutoFit/>
          </a:bodyPr>
          <a:lstStyle/>
          <a:p>
            <a:pPr marL="228600" indent="-228600">
              <a:buFont typeface="+mj-lt"/>
              <a:buAutoNum type="arabicPeriod"/>
            </a:pPr>
            <a:r>
              <a:rPr lang="de-DE" sz="1200" dirty="0">
                <a:solidFill>
                  <a:srgbClr val="FF9100"/>
                </a:solidFill>
                <a:latin typeface="TWK Everett" panose="020B0204000000000000"/>
              </a:rPr>
              <a:t>Einfache Update &amp; Delete Anfragen sind leicht umzusetzen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Sobald aber Daten, wie in unserem Fall z.B. Kursleiter, an mehreren Stellen gespeichert sind, also redundant, wie es bei dokumentenbasierten Datenbanken üblich ist, steht man vor Herausforderungen. Um Datenkonsistenz und Integrität zu gewährleisten, muss man selbst dafür extra Logik einbauen.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Kein ON DELETE CASCAE oder ähnliches wie bei SQL</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Nutzung von </a:t>
            </a:r>
            <a:r>
              <a:rPr lang="de-DE" sz="1200" i="1" dirty="0">
                <a:solidFill>
                  <a:srgbClr val="FF9100"/>
                </a:solidFill>
                <a:latin typeface="TWK Everett" panose="020B0204000000000000"/>
              </a:rPr>
              <a:t>Transaktionen und Batch Operation oder Cloud </a:t>
            </a:r>
            <a:r>
              <a:rPr lang="de-DE" sz="1200" i="1" dirty="0" err="1">
                <a:solidFill>
                  <a:srgbClr val="FF9100"/>
                </a:solidFill>
                <a:latin typeface="TWK Everett" panose="020B0204000000000000"/>
              </a:rPr>
              <a:t>Functions</a:t>
            </a:r>
            <a:endParaRPr lang="de-DE" sz="1200" i="1" dirty="0">
              <a:solidFill>
                <a:srgbClr val="FF9100"/>
              </a:solidFill>
              <a:latin typeface="TWK Everett" panose="020B0204000000000000"/>
            </a:endParaRPr>
          </a:p>
          <a:p>
            <a:pPr marL="228600" indent="-228600">
              <a:buFont typeface="+mj-lt"/>
              <a:buAutoNum type="arabicPeriod"/>
            </a:pPr>
            <a:endParaRPr lang="de-DE" sz="1200" i="1" dirty="0">
              <a:solidFill>
                <a:srgbClr val="FF9100"/>
              </a:solidFill>
              <a:latin typeface="TWK Everett" panose="020B0204000000000000"/>
            </a:endParaRPr>
          </a:p>
          <a:p>
            <a:pPr marL="228600" indent="-228600">
              <a:buFont typeface="+mj-lt"/>
              <a:buAutoNum type="arabicPeriod"/>
            </a:pPr>
            <a:r>
              <a:rPr lang="de-DE" sz="1200" i="1" dirty="0">
                <a:solidFill>
                  <a:srgbClr val="FF9100"/>
                </a:solidFill>
                <a:latin typeface="TWK Everett" panose="020B0204000000000000"/>
              </a:rPr>
              <a:t>Zählungen oder andere Logik muss manuell in der Applikation abgebildet werden. </a:t>
            </a:r>
          </a:p>
          <a:p>
            <a:pPr marL="228600" indent="-228600">
              <a:buFont typeface="+mj-lt"/>
              <a:buAutoNum type="arabicPeriod"/>
            </a:pPr>
            <a:endParaRPr lang="de-DE" sz="1200" i="1" dirty="0">
              <a:solidFill>
                <a:srgbClr val="FF9100"/>
              </a:solidFill>
              <a:latin typeface="TWK Everett" panose="020B0204000000000000"/>
            </a:endParaRPr>
          </a:p>
          <a:p>
            <a:pPr marL="228600" indent="-228600">
              <a:buFont typeface="+mj-lt"/>
              <a:buAutoNum type="arabicPeriod"/>
            </a:pPr>
            <a:r>
              <a:rPr lang="de-DE" sz="1200" i="1" dirty="0">
                <a:solidFill>
                  <a:srgbClr val="FF9100"/>
                </a:solidFill>
                <a:latin typeface="TWK Everett" panose="020B0204000000000000"/>
              </a:rPr>
              <a:t>Dokumente müssen einzeln geladen und verglichen werden.</a:t>
            </a:r>
          </a:p>
          <a:p>
            <a:pPr marL="228600" indent="-228600">
              <a:buFont typeface="+mj-lt"/>
              <a:buAutoNum type="arabicPeriod"/>
            </a:pPr>
            <a:endParaRPr lang="de-DE" sz="1200" i="1" dirty="0">
              <a:solidFill>
                <a:srgbClr val="FF9100"/>
              </a:solidFill>
              <a:latin typeface="TWK Everett" panose="020B0204000000000000"/>
            </a:endParaRPr>
          </a:p>
          <a:p>
            <a:pPr marL="228600" indent="-228600">
              <a:buFont typeface="+mj-lt"/>
              <a:buAutoNum type="arabicPeriod"/>
            </a:pPr>
            <a:r>
              <a:rPr lang="de-DE" sz="1200" i="1" dirty="0">
                <a:solidFill>
                  <a:srgbClr val="FF9100"/>
                </a:solidFill>
                <a:latin typeface="TWK Everett" panose="020B0204000000000000"/>
              </a:rPr>
              <a:t>Entwickler müssen selbst für Konsistenz sorgen beim Löschen </a:t>
            </a:r>
          </a:p>
          <a:p>
            <a:pPr marL="228600" indent="-228600">
              <a:buFont typeface="+mj-lt"/>
              <a:buAutoNum type="arabicPeriod"/>
            </a:pPr>
            <a:endParaRPr lang="de-DE" sz="1200" i="1" dirty="0">
              <a:solidFill>
                <a:srgbClr val="FF9100"/>
              </a:solidFill>
              <a:latin typeface="TWK Everett" panose="020B0204000000000000"/>
            </a:endParaRPr>
          </a:p>
          <a:p>
            <a:pPr marL="228600" indent="-228600">
              <a:buFont typeface="+mj-lt"/>
              <a:buAutoNum type="arabicPeriod"/>
            </a:pPr>
            <a:endParaRPr lang="de-DE" sz="1200" i="1" dirty="0">
              <a:solidFill>
                <a:srgbClr val="FF9100"/>
              </a:solidFill>
              <a:latin typeface="TWK Everett" panose="020B0204000000000000"/>
            </a:endParaRPr>
          </a:p>
          <a:p>
            <a:r>
              <a:rPr lang="de-DE" sz="1200" i="1" dirty="0">
                <a:solidFill>
                  <a:srgbClr val="FF9100"/>
                </a:solidFill>
                <a:latin typeface="TWK Everett" panose="020B0204000000000000"/>
              </a:rPr>
              <a:t>=&gt; </a:t>
            </a:r>
            <a:r>
              <a:rPr lang="de-DE" sz="1200" b="1" i="1" dirty="0">
                <a:solidFill>
                  <a:srgbClr val="FF0000"/>
                </a:solidFill>
                <a:highlight>
                  <a:srgbClr val="FFFF00"/>
                </a:highlight>
                <a:latin typeface="TWK Everett" panose="020B0204000000000000"/>
              </a:rPr>
              <a:t>@Peter </a:t>
            </a:r>
            <a:r>
              <a:rPr lang="de-DE" sz="1200" i="1" dirty="0">
                <a:solidFill>
                  <a:srgbClr val="FF9100"/>
                </a:solidFill>
                <a:latin typeface="TWK Everett" panose="020B0204000000000000"/>
              </a:rPr>
              <a:t>bitte das hier noch fertig machen</a:t>
            </a:r>
          </a:p>
        </p:txBody>
      </p:sp>
    </p:spTree>
    <p:extLst>
      <p:ext uri="{BB962C8B-B14F-4D97-AF65-F5344CB8AC3E}">
        <p14:creationId xmlns:p14="http://schemas.microsoft.com/office/powerpoint/2010/main" val="1661318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10AAE-F26A-D8AD-B5DC-D695353DC06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9DA83B3-B99B-DDCA-D824-F1EECC358CB1}"/>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sp>
        <p:nvSpPr>
          <p:cNvPr id="5" name="Pfeil: Chevron 4">
            <a:extLst>
              <a:ext uri="{FF2B5EF4-FFF2-40B4-BE49-F238E27FC236}">
                <a16:creationId xmlns:a16="http://schemas.microsoft.com/office/drawing/2014/main" id="{455FC83E-9743-7269-20C6-EF2AB24D6A99}"/>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EF383554-A85E-2847-B949-8644F999FF4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24.05.2025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60815F0B-D068-4CD4-1D48-816B11FF1BB8}"/>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6E4F7C11-B77F-3672-EDA2-B60E633962A4}"/>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11</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3D40942C-8941-3383-4E83-9A7543FB189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780EB101-126F-950F-DAC1-9779703F9E86}"/>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BAB9DD63-701A-4CE0-333E-75AD013E5927}"/>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62C58B7-4F9C-F014-2F8E-67C6DC8021D7}"/>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83B273FB-9F64-A43F-111C-FE90DE7EDFA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A71B4457-E0B4-ECB3-D456-EFCD516431C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F81F1668-361C-8BED-7E49-876861B7927F}"/>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3" name="Grafik 12">
            <a:extLst>
              <a:ext uri="{FF2B5EF4-FFF2-40B4-BE49-F238E27FC236}">
                <a16:creationId xmlns:a16="http://schemas.microsoft.com/office/drawing/2014/main" id="{B001A18F-CDD3-ABF4-8269-57E51E53AE5A}"/>
              </a:ext>
            </a:extLst>
          </p:cNvPr>
          <p:cNvPicPr>
            <a:picLocks noChangeAspect="1"/>
          </p:cNvPicPr>
          <p:nvPr/>
        </p:nvPicPr>
        <p:blipFill>
          <a:blip r:embed="rId2"/>
          <a:srcRect b="72291"/>
          <a:stretch/>
        </p:blipFill>
        <p:spPr>
          <a:xfrm>
            <a:off x="386347" y="1460364"/>
            <a:ext cx="9070769" cy="1468603"/>
          </a:xfrm>
          <a:prstGeom prst="rect">
            <a:avLst/>
          </a:prstGeom>
        </p:spPr>
      </p:pic>
      <p:pic>
        <p:nvPicPr>
          <p:cNvPr id="14" name="Grafik 13">
            <a:extLst>
              <a:ext uri="{FF2B5EF4-FFF2-40B4-BE49-F238E27FC236}">
                <a16:creationId xmlns:a16="http://schemas.microsoft.com/office/drawing/2014/main" id="{24C3F89F-AC24-28F7-65A7-57258C1082A1}"/>
              </a:ext>
            </a:extLst>
          </p:cNvPr>
          <p:cNvPicPr>
            <a:picLocks noChangeAspect="1"/>
          </p:cNvPicPr>
          <p:nvPr/>
        </p:nvPicPr>
        <p:blipFill>
          <a:blip r:embed="rId2"/>
          <a:srcRect t="30186" b="6610"/>
          <a:stretch/>
        </p:blipFill>
        <p:spPr>
          <a:xfrm>
            <a:off x="321931" y="2928967"/>
            <a:ext cx="9070769" cy="3349801"/>
          </a:xfrm>
          <a:prstGeom prst="rect">
            <a:avLst/>
          </a:prstGeom>
        </p:spPr>
      </p:pic>
      <p:pic>
        <p:nvPicPr>
          <p:cNvPr id="4" name="Grafik 3" descr="Ein Bild, das orange, Grafiken, Farbigkeit, Kreativität enthält.&#10;&#10;KI-generierte Inhalte können fehlerhaft sein.">
            <a:extLst>
              <a:ext uri="{FF2B5EF4-FFF2-40B4-BE49-F238E27FC236}">
                <a16:creationId xmlns:a16="http://schemas.microsoft.com/office/drawing/2014/main" id="{ABD5AEEF-48E1-0FD8-904A-BEC3FEA2A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grpSp>
        <p:nvGrpSpPr>
          <p:cNvPr id="29" name="Gruppieren 28">
            <a:extLst>
              <a:ext uri="{FF2B5EF4-FFF2-40B4-BE49-F238E27FC236}">
                <a16:creationId xmlns:a16="http://schemas.microsoft.com/office/drawing/2014/main" id="{5DCE269A-B31A-990F-840C-A912451BD7B5}"/>
              </a:ext>
            </a:extLst>
          </p:cNvPr>
          <p:cNvGrpSpPr/>
          <p:nvPr/>
        </p:nvGrpSpPr>
        <p:grpSpPr>
          <a:xfrm>
            <a:off x="4603898" y="2194665"/>
            <a:ext cx="6749901" cy="624807"/>
            <a:chOff x="4603898" y="2194665"/>
            <a:chExt cx="6749901" cy="624807"/>
          </a:xfrm>
        </p:grpSpPr>
        <p:cxnSp>
          <p:nvCxnSpPr>
            <p:cNvPr id="15" name="Gerade Verbindung mit Pfeil 14">
              <a:extLst>
                <a:ext uri="{FF2B5EF4-FFF2-40B4-BE49-F238E27FC236}">
                  <a16:creationId xmlns:a16="http://schemas.microsoft.com/office/drawing/2014/main" id="{E73C0AEA-8949-43B7-223C-7831585F8794}"/>
                </a:ext>
              </a:extLst>
            </p:cNvPr>
            <p:cNvCxnSpPr>
              <a:cxnSpLocks/>
            </p:cNvCxnSpPr>
            <p:nvPr/>
          </p:nvCxnSpPr>
          <p:spPr>
            <a:xfrm>
              <a:off x="4603898" y="2194665"/>
              <a:ext cx="3420537" cy="393974"/>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4" name="Textfeld 23">
              <a:extLst>
                <a:ext uri="{FF2B5EF4-FFF2-40B4-BE49-F238E27FC236}">
                  <a16:creationId xmlns:a16="http://schemas.microsoft.com/office/drawing/2014/main" id="{E0D9ECB2-EA51-1043-8F7B-94B3EF59ACCE}"/>
                </a:ext>
              </a:extLst>
            </p:cNvPr>
            <p:cNvSpPr txBox="1"/>
            <p:nvPr/>
          </p:nvSpPr>
          <p:spPr>
            <a:xfrm>
              <a:off x="8024435" y="2357807"/>
              <a:ext cx="3329364" cy="461665"/>
            </a:xfrm>
            <a:prstGeom prst="rect">
              <a:avLst/>
            </a:prstGeom>
            <a:noFill/>
          </p:spPr>
          <p:txBody>
            <a:bodyPr wrap="square" rtlCol="0">
              <a:spAutoFit/>
            </a:bodyPr>
            <a:lstStyle/>
            <a:p>
              <a:r>
                <a:rPr lang="de-DE" sz="1200" dirty="0">
                  <a:solidFill>
                    <a:srgbClr val="FF9100"/>
                  </a:solidFill>
                  <a:latin typeface="TWK Everett" panose="020B0204000000000000"/>
                </a:rPr>
                <a:t>Zuvor: Snapshots von Angeboten und Teilnehmer  </a:t>
              </a:r>
            </a:p>
            <a:p>
              <a:r>
                <a:rPr lang="de-DE" sz="1200" dirty="0">
                  <a:solidFill>
                    <a:srgbClr val="FF9100"/>
                  </a:solidFill>
                  <a:latin typeface="TWK Everett" panose="020B0204000000000000"/>
                </a:rPr>
                <a:t>Hier: Teilnehmeranzahl pro Angebot zählen </a:t>
              </a:r>
            </a:p>
          </p:txBody>
        </p:sp>
      </p:grpSp>
      <p:grpSp>
        <p:nvGrpSpPr>
          <p:cNvPr id="63" name="Gruppieren 62">
            <a:extLst>
              <a:ext uri="{FF2B5EF4-FFF2-40B4-BE49-F238E27FC236}">
                <a16:creationId xmlns:a16="http://schemas.microsoft.com/office/drawing/2014/main" id="{9D26DE80-6805-1065-4C85-87B7AA226799}"/>
              </a:ext>
            </a:extLst>
          </p:cNvPr>
          <p:cNvGrpSpPr/>
          <p:nvPr/>
        </p:nvGrpSpPr>
        <p:grpSpPr>
          <a:xfrm>
            <a:off x="3498112" y="3405981"/>
            <a:ext cx="8430521" cy="1991655"/>
            <a:chOff x="3498112" y="3405981"/>
            <a:chExt cx="8430521" cy="1991655"/>
          </a:xfrm>
        </p:grpSpPr>
        <p:grpSp>
          <p:nvGrpSpPr>
            <p:cNvPr id="33" name="Gruppieren 32">
              <a:extLst>
                <a:ext uri="{FF2B5EF4-FFF2-40B4-BE49-F238E27FC236}">
                  <a16:creationId xmlns:a16="http://schemas.microsoft.com/office/drawing/2014/main" id="{D1EF55FA-0549-9614-02EA-2D41F3AF355F}"/>
                </a:ext>
              </a:extLst>
            </p:cNvPr>
            <p:cNvGrpSpPr/>
            <p:nvPr/>
          </p:nvGrpSpPr>
          <p:grpSpPr>
            <a:xfrm>
              <a:off x="3838353" y="4646407"/>
              <a:ext cx="8090280" cy="461665"/>
              <a:chOff x="3432941" y="3271674"/>
              <a:chExt cx="8090280" cy="461665"/>
            </a:xfrm>
          </p:grpSpPr>
          <p:cxnSp>
            <p:nvCxnSpPr>
              <p:cNvPr id="30" name="Gerade Verbindung mit Pfeil 29">
                <a:extLst>
                  <a:ext uri="{FF2B5EF4-FFF2-40B4-BE49-F238E27FC236}">
                    <a16:creationId xmlns:a16="http://schemas.microsoft.com/office/drawing/2014/main" id="{58B2FF35-3008-8500-F6F0-08B531C1D69E}"/>
                  </a:ext>
                </a:extLst>
              </p:cNvPr>
              <p:cNvCxnSpPr>
                <a:cxnSpLocks/>
              </p:cNvCxnSpPr>
              <p:nvPr/>
            </p:nvCxnSpPr>
            <p:spPr>
              <a:xfrm flipV="1">
                <a:off x="3432941" y="3429000"/>
                <a:ext cx="4450138" cy="735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8919ADF9-7E37-DB7E-4CFC-4D2E23A62353}"/>
                  </a:ext>
                </a:extLst>
              </p:cNvPr>
              <p:cNvSpPr txBox="1"/>
              <p:nvPr/>
            </p:nvSpPr>
            <p:spPr>
              <a:xfrm>
                <a:off x="7895747" y="3271674"/>
                <a:ext cx="3627474" cy="461665"/>
              </a:xfrm>
              <a:prstGeom prst="rect">
                <a:avLst/>
              </a:prstGeom>
              <a:noFill/>
            </p:spPr>
            <p:txBody>
              <a:bodyPr wrap="square" rtlCol="0">
                <a:spAutoFit/>
              </a:bodyPr>
              <a:lstStyle/>
              <a:p>
                <a:r>
                  <a:rPr lang="de-DE" sz="1200" dirty="0">
                    <a:solidFill>
                      <a:srgbClr val="FF9100"/>
                    </a:solidFill>
                    <a:latin typeface="TWK Everett" panose="020B0204000000000000"/>
                  </a:rPr>
                  <a:t>Transaktion starten und Angebot mit Kursleiter Sub-Collections in Transaktion löschen</a:t>
                </a:r>
              </a:p>
            </p:txBody>
          </p:sp>
        </p:grpSp>
        <p:cxnSp>
          <p:nvCxnSpPr>
            <p:cNvPr id="38" name="Gerade Verbindung mit Pfeil 37">
              <a:extLst>
                <a:ext uri="{FF2B5EF4-FFF2-40B4-BE49-F238E27FC236}">
                  <a16:creationId xmlns:a16="http://schemas.microsoft.com/office/drawing/2014/main" id="{D1B10C93-70C5-600B-8DAD-D604C4ACF7FB}"/>
                </a:ext>
              </a:extLst>
            </p:cNvPr>
            <p:cNvCxnSpPr>
              <a:cxnSpLocks/>
            </p:cNvCxnSpPr>
            <p:nvPr/>
          </p:nvCxnSpPr>
          <p:spPr>
            <a:xfrm flipV="1">
              <a:off x="3498112" y="4892619"/>
              <a:ext cx="4790379" cy="505017"/>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Gerade Verbindung mit Pfeil 47">
              <a:extLst>
                <a:ext uri="{FF2B5EF4-FFF2-40B4-BE49-F238E27FC236}">
                  <a16:creationId xmlns:a16="http://schemas.microsoft.com/office/drawing/2014/main" id="{CA3AB1D7-840C-8461-8EF2-CB1B06ACDC64}"/>
                </a:ext>
              </a:extLst>
            </p:cNvPr>
            <p:cNvCxnSpPr>
              <a:cxnSpLocks/>
              <a:endCxn id="31" idx="0"/>
            </p:cNvCxnSpPr>
            <p:nvPr/>
          </p:nvCxnSpPr>
          <p:spPr>
            <a:xfrm>
              <a:off x="3993144" y="3405981"/>
              <a:ext cx="6121752" cy="12404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4" name="Gruppieren 63">
            <a:extLst>
              <a:ext uri="{FF2B5EF4-FFF2-40B4-BE49-F238E27FC236}">
                <a16:creationId xmlns:a16="http://schemas.microsoft.com/office/drawing/2014/main" id="{F37FB01F-C7B9-48B2-5717-2776F37101BB}"/>
              </a:ext>
            </a:extLst>
          </p:cNvPr>
          <p:cNvGrpSpPr/>
          <p:nvPr/>
        </p:nvGrpSpPr>
        <p:grpSpPr>
          <a:xfrm>
            <a:off x="1287379" y="5507664"/>
            <a:ext cx="8422105" cy="276999"/>
            <a:chOff x="1287379" y="5507664"/>
            <a:chExt cx="8422105" cy="276999"/>
          </a:xfrm>
        </p:grpSpPr>
        <p:sp>
          <p:nvSpPr>
            <p:cNvPr id="59" name="Rechteck 58">
              <a:extLst>
                <a:ext uri="{FF2B5EF4-FFF2-40B4-BE49-F238E27FC236}">
                  <a16:creationId xmlns:a16="http://schemas.microsoft.com/office/drawing/2014/main" id="{F6147647-2FA1-1437-72F9-3E8E2EFA87AA}"/>
                </a:ext>
              </a:extLst>
            </p:cNvPr>
            <p:cNvSpPr/>
            <p:nvPr/>
          </p:nvSpPr>
          <p:spPr>
            <a:xfrm>
              <a:off x="1287379" y="5507664"/>
              <a:ext cx="2210733" cy="1913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0" name="Gerade Verbindung mit Pfeil 59">
              <a:extLst>
                <a:ext uri="{FF2B5EF4-FFF2-40B4-BE49-F238E27FC236}">
                  <a16:creationId xmlns:a16="http://schemas.microsoft.com/office/drawing/2014/main" id="{37BECD7C-7D60-3BD5-B31E-4C7B994B0DB6}"/>
                </a:ext>
              </a:extLst>
            </p:cNvPr>
            <p:cNvCxnSpPr>
              <a:cxnSpLocks/>
            </p:cNvCxnSpPr>
            <p:nvPr/>
          </p:nvCxnSpPr>
          <p:spPr>
            <a:xfrm>
              <a:off x="3489369" y="5665663"/>
              <a:ext cx="2574053"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2" name="Textfeld 61">
              <a:extLst>
                <a:ext uri="{FF2B5EF4-FFF2-40B4-BE49-F238E27FC236}">
                  <a16:creationId xmlns:a16="http://schemas.microsoft.com/office/drawing/2014/main" id="{340D0D41-C214-4DB9-075F-28708357C0CD}"/>
                </a:ext>
              </a:extLst>
            </p:cNvPr>
            <p:cNvSpPr txBox="1"/>
            <p:nvPr/>
          </p:nvSpPr>
          <p:spPr>
            <a:xfrm>
              <a:off x="6230679" y="5507664"/>
              <a:ext cx="3478805" cy="276999"/>
            </a:xfrm>
            <a:prstGeom prst="rect">
              <a:avLst/>
            </a:prstGeom>
            <a:noFill/>
          </p:spPr>
          <p:txBody>
            <a:bodyPr wrap="square" rtlCol="0">
              <a:spAutoFit/>
            </a:bodyPr>
            <a:lstStyle/>
            <a:p>
              <a:r>
                <a:rPr lang="de-DE" sz="1200" dirty="0">
                  <a:solidFill>
                    <a:srgbClr val="FF0000"/>
                  </a:solidFill>
                  <a:latin typeface="TWK Everett" panose="020B0204000000000000"/>
                </a:rPr>
                <a:t>Notwendig für Batch Löschung</a:t>
              </a:r>
            </a:p>
          </p:txBody>
        </p:sp>
      </p:grpSp>
    </p:spTree>
    <p:extLst>
      <p:ext uri="{BB962C8B-B14F-4D97-AF65-F5344CB8AC3E}">
        <p14:creationId xmlns:p14="http://schemas.microsoft.com/office/powerpoint/2010/main" val="294228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BB7A5-7A4A-9014-2087-DC59D6C1B25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68D3935-0837-D811-29D8-0011215D3D70}"/>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59E15EC7-C0E3-C495-4B7E-0E5221E35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9AB515B4-53CD-8A13-D616-65E583C7ACF1}"/>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5F46A3A9-4B9E-67FB-EE00-7F0C00D1E99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24.05.2025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DBD8AFCC-1191-9F8D-DC74-C9B98B003435}"/>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95D5AAC3-DF38-73E9-BB01-F1FA1D709B3E}"/>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40E3DA8B-A2B5-E5DF-5FF5-6A018C52C5F4}"/>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B8C0EFD1-8A76-A36F-A1B7-7014193F9F23}"/>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F9EFD435-430E-A2E0-CFFD-5B477F3B9629}"/>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1AB9790-C037-20C1-9F88-7DC14B3766AF}"/>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04CB7E70-447A-9208-F3E4-343682DD28B6}"/>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22D0F454-10F2-B315-ECD7-79A488E596F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72267475-BC0B-4006-3CE9-A38CA49EE99E}"/>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7" name="Grafik 6">
            <a:extLst>
              <a:ext uri="{FF2B5EF4-FFF2-40B4-BE49-F238E27FC236}">
                <a16:creationId xmlns:a16="http://schemas.microsoft.com/office/drawing/2014/main" id="{F95A001A-0381-8A1E-A76C-1BEFF62A24E8}"/>
              </a:ext>
            </a:extLst>
          </p:cNvPr>
          <p:cNvPicPr>
            <a:picLocks noChangeAspect="1"/>
          </p:cNvPicPr>
          <p:nvPr/>
        </p:nvPicPr>
        <p:blipFill>
          <a:blip r:embed="rId3"/>
          <a:stretch>
            <a:fillRect/>
          </a:stretch>
        </p:blipFill>
        <p:spPr>
          <a:xfrm>
            <a:off x="1287379" y="1427025"/>
            <a:ext cx="9111869" cy="4789677"/>
          </a:xfrm>
          <a:prstGeom prst="rect">
            <a:avLst/>
          </a:prstGeom>
        </p:spPr>
      </p:pic>
      <p:grpSp>
        <p:nvGrpSpPr>
          <p:cNvPr id="16" name="Gruppieren 15">
            <a:extLst>
              <a:ext uri="{FF2B5EF4-FFF2-40B4-BE49-F238E27FC236}">
                <a16:creationId xmlns:a16="http://schemas.microsoft.com/office/drawing/2014/main" id="{ED61481F-9A47-E43E-E8DA-609877EF42B2}"/>
              </a:ext>
            </a:extLst>
          </p:cNvPr>
          <p:cNvGrpSpPr/>
          <p:nvPr/>
        </p:nvGrpSpPr>
        <p:grpSpPr>
          <a:xfrm>
            <a:off x="3775795" y="1589099"/>
            <a:ext cx="6668378" cy="276999"/>
            <a:chOff x="3775795" y="1589099"/>
            <a:chExt cx="6668378" cy="276999"/>
          </a:xfrm>
        </p:grpSpPr>
        <p:cxnSp>
          <p:nvCxnSpPr>
            <p:cNvPr id="12" name="Gerade Verbindung mit Pfeil 11">
              <a:extLst>
                <a:ext uri="{FF2B5EF4-FFF2-40B4-BE49-F238E27FC236}">
                  <a16:creationId xmlns:a16="http://schemas.microsoft.com/office/drawing/2014/main" id="{B82461A4-2039-DF13-0B8E-5F36911EA7BA}"/>
                </a:ext>
              </a:extLst>
            </p:cNvPr>
            <p:cNvCxnSpPr>
              <a:cxnSpLocks/>
            </p:cNvCxnSpPr>
            <p:nvPr/>
          </p:nvCxnSpPr>
          <p:spPr>
            <a:xfrm>
              <a:off x="3775795" y="1727598"/>
              <a:ext cx="130187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5" name="Textfeld 14">
              <a:extLst>
                <a:ext uri="{FF2B5EF4-FFF2-40B4-BE49-F238E27FC236}">
                  <a16:creationId xmlns:a16="http://schemas.microsoft.com/office/drawing/2014/main" id="{D327122C-EE5C-5AB9-5298-E4F0F4FC996E}"/>
                </a:ext>
              </a:extLst>
            </p:cNvPr>
            <p:cNvSpPr txBox="1"/>
            <p:nvPr/>
          </p:nvSpPr>
          <p:spPr>
            <a:xfrm>
              <a:off x="5250090" y="1589099"/>
              <a:ext cx="5194083" cy="276999"/>
            </a:xfrm>
            <a:prstGeom prst="rect">
              <a:avLst/>
            </a:prstGeom>
            <a:noFill/>
          </p:spPr>
          <p:txBody>
            <a:bodyPr wrap="square" rtlCol="0">
              <a:spAutoFit/>
            </a:bodyPr>
            <a:lstStyle/>
            <a:p>
              <a:r>
                <a:rPr lang="de-DE" sz="1200" dirty="0">
                  <a:solidFill>
                    <a:srgbClr val="FF9100"/>
                  </a:solidFill>
                  <a:latin typeface="TWK Everett" panose="020B0204000000000000"/>
                </a:rPr>
                <a:t>Vorbereiten Batch mit empfohlenem Limit &lt;= 500</a:t>
              </a:r>
            </a:p>
          </p:txBody>
        </p:sp>
      </p:grpSp>
      <p:grpSp>
        <p:nvGrpSpPr>
          <p:cNvPr id="37" name="Gruppieren 36">
            <a:extLst>
              <a:ext uri="{FF2B5EF4-FFF2-40B4-BE49-F238E27FC236}">
                <a16:creationId xmlns:a16="http://schemas.microsoft.com/office/drawing/2014/main" id="{62608D59-D774-551F-D330-79D8E6110A7E}"/>
              </a:ext>
            </a:extLst>
          </p:cNvPr>
          <p:cNvGrpSpPr/>
          <p:nvPr/>
        </p:nvGrpSpPr>
        <p:grpSpPr>
          <a:xfrm>
            <a:off x="4348613" y="2964185"/>
            <a:ext cx="7082076" cy="461665"/>
            <a:chOff x="4348613" y="2964185"/>
            <a:chExt cx="7082076" cy="461665"/>
          </a:xfrm>
        </p:grpSpPr>
        <p:cxnSp>
          <p:nvCxnSpPr>
            <p:cNvPr id="29" name="Gerade Verbindung mit Pfeil 28">
              <a:extLst>
                <a:ext uri="{FF2B5EF4-FFF2-40B4-BE49-F238E27FC236}">
                  <a16:creationId xmlns:a16="http://schemas.microsoft.com/office/drawing/2014/main" id="{54035D1C-AB61-A55B-7BD0-7632AC5621B4}"/>
                </a:ext>
              </a:extLst>
            </p:cNvPr>
            <p:cNvCxnSpPr>
              <a:cxnSpLocks/>
            </p:cNvCxnSpPr>
            <p:nvPr/>
          </p:nvCxnSpPr>
          <p:spPr>
            <a:xfrm flipV="1">
              <a:off x="4348613" y="3147237"/>
              <a:ext cx="1850168" cy="187895"/>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5F06B60D-61AF-115F-8978-EB41D2E1DC61}"/>
                </a:ext>
              </a:extLst>
            </p:cNvPr>
            <p:cNvSpPr txBox="1"/>
            <p:nvPr/>
          </p:nvSpPr>
          <p:spPr>
            <a:xfrm>
              <a:off x="6236606" y="2964185"/>
              <a:ext cx="5194083" cy="461665"/>
            </a:xfrm>
            <a:prstGeom prst="rect">
              <a:avLst/>
            </a:prstGeom>
            <a:noFill/>
          </p:spPr>
          <p:txBody>
            <a:bodyPr wrap="square" rtlCol="0">
              <a:spAutoFit/>
            </a:bodyPr>
            <a:lstStyle/>
            <a:p>
              <a:r>
                <a:rPr lang="de-DE" sz="1200" dirty="0">
                  <a:solidFill>
                    <a:srgbClr val="FF9100"/>
                  </a:solidFill>
                  <a:latin typeface="TWK Everett" panose="020B0204000000000000"/>
                </a:rPr>
                <a:t>Laufe durch alle Teilnehmer/Teilnahmen und setze zugehörige Teilnahmen auf „Lösch-Liste“ bzw. Batch-Queue zur Löschung</a:t>
              </a:r>
            </a:p>
          </p:txBody>
        </p:sp>
      </p:grpSp>
      <p:grpSp>
        <p:nvGrpSpPr>
          <p:cNvPr id="36" name="Gruppieren 35">
            <a:extLst>
              <a:ext uri="{FF2B5EF4-FFF2-40B4-BE49-F238E27FC236}">
                <a16:creationId xmlns:a16="http://schemas.microsoft.com/office/drawing/2014/main" id="{C197382F-1680-CBBC-60B2-338A77B37DDE}"/>
              </a:ext>
            </a:extLst>
          </p:cNvPr>
          <p:cNvGrpSpPr/>
          <p:nvPr/>
        </p:nvGrpSpPr>
        <p:grpSpPr>
          <a:xfrm>
            <a:off x="4373100" y="4245324"/>
            <a:ext cx="6833638" cy="276999"/>
            <a:chOff x="4373100" y="4245324"/>
            <a:chExt cx="6833638" cy="276999"/>
          </a:xfrm>
        </p:grpSpPr>
        <p:cxnSp>
          <p:nvCxnSpPr>
            <p:cNvPr id="23" name="Gerade Verbindung mit Pfeil 22">
              <a:extLst>
                <a:ext uri="{FF2B5EF4-FFF2-40B4-BE49-F238E27FC236}">
                  <a16:creationId xmlns:a16="http://schemas.microsoft.com/office/drawing/2014/main" id="{E049BAF3-7C4A-F373-D2FC-50F3B9A75338}"/>
                </a:ext>
              </a:extLst>
            </p:cNvPr>
            <p:cNvCxnSpPr>
              <a:cxnSpLocks/>
            </p:cNvCxnSpPr>
            <p:nvPr/>
          </p:nvCxnSpPr>
          <p:spPr>
            <a:xfrm>
              <a:off x="4373100" y="4357630"/>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FD3C77E4-8961-9E96-976E-0F43E8F8DE04}"/>
                </a:ext>
              </a:extLst>
            </p:cNvPr>
            <p:cNvSpPr txBox="1"/>
            <p:nvPr/>
          </p:nvSpPr>
          <p:spPr>
            <a:xfrm>
              <a:off x="5737510" y="4245324"/>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Limit erreicht -&gt; Batch-Vorgang durchführen und  starte neuen Batch</a:t>
              </a:r>
            </a:p>
          </p:txBody>
        </p:sp>
      </p:grpSp>
      <p:grpSp>
        <p:nvGrpSpPr>
          <p:cNvPr id="35" name="Gruppieren 34">
            <a:extLst>
              <a:ext uri="{FF2B5EF4-FFF2-40B4-BE49-F238E27FC236}">
                <a16:creationId xmlns:a16="http://schemas.microsoft.com/office/drawing/2014/main" id="{BEA0B9C9-0A5E-F63B-B4A9-B6F44695285E}"/>
              </a:ext>
            </a:extLst>
          </p:cNvPr>
          <p:cNvGrpSpPr/>
          <p:nvPr/>
        </p:nvGrpSpPr>
        <p:grpSpPr>
          <a:xfrm>
            <a:off x="3181100" y="5615539"/>
            <a:ext cx="6740276" cy="276999"/>
            <a:chOff x="3181100" y="5615539"/>
            <a:chExt cx="6740276" cy="276999"/>
          </a:xfrm>
        </p:grpSpPr>
        <p:cxnSp>
          <p:nvCxnSpPr>
            <p:cNvPr id="33" name="Gerade Verbindung mit Pfeil 32">
              <a:extLst>
                <a:ext uri="{FF2B5EF4-FFF2-40B4-BE49-F238E27FC236}">
                  <a16:creationId xmlns:a16="http://schemas.microsoft.com/office/drawing/2014/main" id="{250C7B84-F4B1-9C95-F54A-D025D10C3CA6}"/>
                </a:ext>
              </a:extLst>
            </p:cNvPr>
            <p:cNvCxnSpPr>
              <a:cxnSpLocks/>
            </p:cNvCxnSpPr>
            <p:nvPr/>
          </p:nvCxnSpPr>
          <p:spPr>
            <a:xfrm>
              <a:off x="3181100" y="5754039"/>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4" name="Textfeld 33">
              <a:extLst>
                <a:ext uri="{FF2B5EF4-FFF2-40B4-BE49-F238E27FC236}">
                  <a16:creationId xmlns:a16="http://schemas.microsoft.com/office/drawing/2014/main" id="{E06F20E8-C6C6-7613-C238-5DCEBBFC34B1}"/>
                </a:ext>
              </a:extLst>
            </p:cNvPr>
            <p:cNvSpPr txBox="1"/>
            <p:nvPr/>
          </p:nvSpPr>
          <p:spPr>
            <a:xfrm>
              <a:off x="4452148" y="5615539"/>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ausführen sofern noch etwas in Queue ist</a:t>
              </a:r>
            </a:p>
          </p:txBody>
        </p:sp>
      </p:grpSp>
    </p:spTree>
    <p:extLst>
      <p:ext uri="{BB962C8B-B14F-4D97-AF65-F5344CB8AC3E}">
        <p14:creationId xmlns:p14="http://schemas.microsoft.com/office/powerpoint/2010/main" val="225588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8D174-22BF-3160-F3A3-C7969BD9B3FE}"/>
            </a:ext>
          </a:extLst>
        </p:cNvPr>
        <p:cNvGrpSpPr/>
        <p:nvPr/>
      </p:nvGrpSpPr>
      <p:grpSpPr>
        <a:xfrm>
          <a:off x="0" y="0"/>
          <a:ext cx="0" cy="0"/>
          <a:chOff x="0" y="0"/>
          <a:chExt cx="0" cy="0"/>
        </a:xfrm>
      </p:grpSpPr>
      <p:pic>
        <p:nvPicPr>
          <p:cNvPr id="53" name="Grafik 52">
            <a:extLst>
              <a:ext uri="{FF2B5EF4-FFF2-40B4-BE49-F238E27FC236}">
                <a16:creationId xmlns:a16="http://schemas.microsoft.com/office/drawing/2014/main" id="{173B3F8B-54D3-456F-74E4-6F2F4AE6FAF7}"/>
              </a:ext>
            </a:extLst>
          </p:cNvPr>
          <p:cNvPicPr>
            <a:picLocks noChangeAspect="1"/>
          </p:cNvPicPr>
          <p:nvPr/>
        </p:nvPicPr>
        <p:blipFill>
          <a:blip r:embed="rId3"/>
          <a:stretch>
            <a:fillRect/>
          </a:stretch>
        </p:blipFill>
        <p:spPr>
          <a:xfrm>
            <a:off x="386347" y="2107302"/>
            <a:ext cx="6782747" cy="2343477"/>
          </a:xfrm>
          <a:prstGeom prst="rect">
            <a:avLst/>
          </a:prstGeom>
        </p:spPr>
      </p:pic>
      <p:sp>
        <p:nvSpPr>
          <p:cNvPr id="2" name="Titel 1">
            <a:extLst>
              <a:ext uri="{FF2B5EF4-FFF2-40B4-BE49-F238E27FC236}">
                <a16:creationId xmlns:a16="http://schemas.microsoft.com/office/drawing/2014/main" id="{1DD2D28B-965E-62AD-861B-2898B0C25CC7}"/>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Alternative: Cloud </a:t>
            </a:r>
            <a:r>
              <a:rPr lang="de-DE" sz="2400" b="1" dirty="0" err="1">
                <a:solidFill>
                  <a:srgbClr val="FF9100"/>
                </a:solidFill>
                <a:latin typeface="TWK Everett" panose="020B0204000000000000"/>
              </a:rPr>
              <a:t>Function</a:t>
            </a:r>
            <a:r>
              <a:rPr lang="de-DE" sz="2400" b="1" dirty="0">
                <a:solidFill>
                  <a:srgbClr val="FF9100"/>
                </a:solidFill>
                <a:latin typeface="TWK Everett" panose="020B0204000000000000"/>
              </a:rPr>
              <a:t> Trigger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8617B2F9-DEBE-9213-70E6-61FBD372F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BA25D62F-4EF1-7888-2CDA-F26C44879DFD}"/>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F68FD327-2C8C-3B9A-28B3-803F6AD8F2E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24.05.2025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4B7BDFDE-6D4E-9B55-5575-26589F2D22D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82816B84-A01A-9565-2193-634B3A2E7566}"/>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81C587D6-2693-409D-5A01-557BF077AEE3}"/>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DE1DBFCF-2826-4599-B627-BDFDF9136E37}"/>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E11859DE-7288-70B7-1214-359254D5622D}"/>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791A48F2-00C7-0905-157F-85C343E0DB9C}"/>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B49C09A8-5417-6DB7-9657-A20A8319DE6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52D9F7CA-85B5-31AC-E9A2-FBAFD6B4CB1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8F7FE8CC-4670-C54F-6ED3-6361D1998DA8}"/>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sp>
        <p:nvSpPr>
          <p:cNvPr id="38" name="Textfeld 37">
            <a:extLst>
              <a:ext uri="{FF2B5EF4-FFF2-40B4-BE49-F238E27FC236}">
                <a16:creationId xmlns:a16="http://schemas.microsoft.com/office/drawing/2014/main" id="{37E46EED-952B-A0AD-8A8E-2D1D16A03C5D}"/>
              </a:ext>
            </a:extLst>
          </p:cNvPr>
          <p:cNvSpPr txBox="1"/>
          <p:nvPr/>
        </p:nvSpPr>
        <p:spPr>
          <a:xfrm>
            <a:off x="386347" y="1461555"/>
            <a:ext cx="5469228" cy="369332"/>
          </a:xfrm>
          <a:prstGeom prst="rect">
            <a:avLst/>
          </a:prstGeom>
          <a:noFill/>
        </p:spPr>
        <p:txBody>
          <a:bodyPr wrap="square" rtlCol="0">
            <a:spAutoFit/>
          </a:bodyPr>
          <a:lstStyle/>
          <a:p>
            <a:r>
              <a:rPr lang="de-DE" dirty="0" err="1">
                <a:solidFill>
                  <a:srgbClr val="FF9100"/>
                </a:solidFill>
                <a:latin typeface="TWK Everett" panose="020B0204000000000000"/>
              </a:rPr>
              <a:t>Vorraussetzung</a:t>
            </a:r>
            <a:r>
              <a:rPr lang="de-DE" dirty="0">
                <a:solidFill>
                  <a:srgbClr val="FF9100"/>
                </a:solidFill>
                <a:latin typeface="TWK Everett" panose="020B0204000000000000"/>
              </a:rPr>
              <a:t>: Cloud </a:t>
            </a:r>
          </a:p>
        </p:txBody>
      </p:sp>
      <p:grpSp>
        <p:nvGrpSpPr>
          <p:cNvPr id="51" name="Gruppieren 50">
            <a:extLst>
              <a:ext uri="{FF2B5EF4-FFF2-40B4-BE49-F238E27FC236}">
                <a16:creationId xmlns:a16="http://schemas.microsoft.com/office/drawing/2014/main" id="{A9133743-BA60-15C6-C4BC-124B2BC9DB7D}"/>
              </a:ext>
            </a:extLst>
          </p:cNvPr>
          <p:cNvGrpSpPr/>
          <p:nvPr/>
        </p:nvGrpSpPr>
        <p:grpSpPr>
          <a:xfrm>
            <a:off x="4622800" y="2500302"/>
            <a:ext cx="6730999" cy="890928"/>
            <a:chOff x="4622800" y="2500302"/>
            <a:chExt cx="6730999" cy="890928"/>
          </a:xfrm>
        </p:grpSpPr>
        <p:cxnSp>
          <p:nvCxnSpPr>
            <p:cNvPr id="43" name="Gerade Verbindung mit Pfeil 42">
              <a:extLst>
                <a:ext uri="{FF2B5EF4-FFF2-40B4-BE49-F238E27FC236}">
                  <a16:creationId xmlns:a16="http://schemas.microsoft.com/office/drawing/2014/main" id="{583CF088-1E7E-370A-A8A7-6385E362C97E}"/>
                </a:ext>
              </a:extLst>
            </p:cNvPr>
            <p:cNvCxnSpPr>
              <a:cxnSpLocks/>
            </p:cNvCxnSpPr>
            <p:nvPr/>
          </p:nvCxnSpPr>
          <p:spPr>
            <a:xfrm flipV="1">
              <a:off x="4622800" y="2920712"/>
              <a:ext cx="2546294" cy="4705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6" name="Textfeld 45">
              <a:extLst>
                <a:ext uri="{FF2B5EF4-FFF2-40B4-BE49-F238E27FC236}">
                  <a16:creationId xmlns:a16="http://schemas.microsoft.com/office/drawing/2014/main" id="{4ED323D4-B1A4-C759-0974-327F0B314060}"/>
                </a:ext>
              </a:extLst>
            </p:cNvPr>
            <p:cNvSpPr txBox="1"/>
            <p:nvPr/>
          </p:nvSpPr>
          <p:spPr>
            <a:xfrm>
              <a:off x="7398020" y="2500302"/>
              <a:ext cx="3955779" cy="738664"/>
            </a:xfrm>
            <a:prstGeom prst="rect">
              <a:avLst/>
            </a:prstGeom>
            <a:noFill/>
          </p:spPr>
          <p:txBody>
            <a:bodyPr wrap="square" rtlCol="0">
              <a:spAutoFit/>
            </a:bodyPr>
            <a:lstStyle/>
            <a:p>
              <a:r>
                <a:rPr lang="de-DE" sz="1400" dirty="0">
                  <a:solidFill>
                    <a:srgbClr val="FF9100"/>
                  </a:solidFill>
                  <a:latin typeface="TWK Everett" panose="020B0204000000000000"/>
                </a:rPr>
                <a:t>Kreieren Funktion – die automatisch getriggert wird wenn ein Angebot gelöscht wird</a:t>
              </a:r>
            </a:p>
            <a:p>
              <a:r>
                <a:rPr lang="de-DE" sz="1400" dirty="0">
                  <a:solidFill>
                    <a:srgbClr val="FF9100"/>
                  </a:solidFill>
                  <a:latin typeface="TWK Everett" panose="020B0204000000000000"/>
                </a:rPr>
                <a:t>-&gt; ID aus URL holen</a:t>
              </a:r>
            </a:p>
          </p:txBody>
        </p:sp>
      </p:grpSp>
      <p:sp>
        <p:nvSpPr>
          <p:cNvPr id="50" name="Textfeld 49">
            <a:extLst>
              <a:ext uri="{FF2B5EF4-FFF2-40B4-BE49-F238E27FC236}">
                <a16:creationId xmlns:a16="http://schemas.microsoft.com/office/drawing/2014/main" id="{9D3FAC41-37C4-FF35-7231-4C108FDDF47C}"/>
              </a:ext>
            </a:extLst>
          </p:cNvPr>
          <p:cNvSpPr txBox="1"/>
          <p:nvPr/>
        </p:nvSpPr>
        <p:spPr>
          <a:xfrm>
            <a:off x="386347" y="4822979"/>
            <a:ext cx="8760891" cy="369332"/>
          </a:xfrm>
          <a:prstGeom prst="rect">
            <a:avLst/>
          </a:prstGeom>
          <a:noFill/>
        </p:spPr>
        <p:txBody>
          <a:bodyPr wrap="square" rtlCol="0">
            <a:spAutoFit/>
          </a:bodyPr>
          <a:lstStyle/>
          <a:p>
            <a:r>
              <a:rPr lang="de-DE" dirty="0">
                <a:solidFill>
                  <a:srgbClr val="FF9100"/>
                </a:solidFill>
                <a:latin typeface="TWK Everett" panose="020B0204000000000000"/>
              </a:rPr>
              <a:t>Im Anschluss wieder Löschverfahren durch Beispielsweise Batch </a:t>
            </a:r>
          </a:p>
        </p:txBody>
      </p:sp>
    </p:spTree>
    <p:extLst>
      <p:ext uri="{BB962C8B-B14F-4D97-AF65-F5344CB8AC3E}">
        <p14:creationId xmlns:p14="http://schemas.microsoft.com/office/powerpoint/2010/main" val="104762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eneriertes Bild">
            <a:extLst>
              <a:ext uri="{FF2B5EF4-FFF2-40B4-BE49-F238E27FC236}">
                <a16:creationId xmlns:a16="http://schemas.microsoft.com/office/drawing/2014/main" id="{78B379E4-E5CA-70B6-88EB-93DFD610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Fazit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24.05.2025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Textfeld 5">
            <a:extLst>
              <a:ext uri="{FF2B5EF4-FFF2-40B4-BE49-F238E27FC236}">
                <a16:creationId xmlns:a16="http://schemas.microsoft.com/office/drawing/2014/main" id="{B9F0A652-7B30-D48F-CC3C-DD2DAB2263DC}"/>
              </a:ext>
            </a:extLst>
          </p:cNvPr>
          <p:cNvSpPr txBox="1"/>
          <p:nvPr/>
        </p:nvSpPr>
        <p:spPr>
          <a:xfrm>
            <a:off x="3035173" y="1886535"/>
            <a:ext cx="7225758" cy="3416320"/>
          </a:xfrm>
          <a:prstGeom prst="rect">
            <a:avLst/>
          </a:prstGeom>
          <a:noFill/>
        </p:spPr>
        <p:txBody>
          <a:bodyPr wrap="square" rtlCol="0">
            <a:spAutoFit/>
          </a:bodyPr>
          <a:lstStyle/>
          <a:p>
            <a:r>
              <a:rPr lang="de-DE" sz="1200" dirty="0">
                <a:solidFill>
                  <a:srgbClr val="FF9100"/>
                </a:solidFill>
                <a:latin typeface="TWK Everett" panose="020B0204000000000000"/>
              </a:rPr>
              <a:t>Migration einer relationalen Kursdatenbank in eine dokumentenbasierte NoSQL-Datenbank wie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stellte eine herausfordernde wie ich lehrreiche Aufgabe dar mit vielen Unterschieden und Erkenntnissen:</a:t>
            </a:r>
          </a:p>
          <a:p>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Die Abfrageflexibilität durch z.B. JOINs in SQL wird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anders erreicht und erfordert und grundsätzliches Umdenken -&gt; Daten müssen redundant gespeichert werden, Abfragen logisch vereinfacht und viele Operationen in die Anwendungsschicht verlagert, wo extra Code nötig ist.</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Durch TypeScript und Convertern konnten wir dem schemalosen Ansatz von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eine starke Typsicherheit entgegensetzen.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ideal geeignet für semistrukturierte Daten und klar definierte Zugriffsmuster. Ebenfalls muss man sich Einschränkungen bewusst sein – im Hinblick auf nicht mögliche relationale Operationen und automatische Konsistenz</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Insgesamt hat das Projekt nicht nur unsere Kenntnisse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TypeScript und NoSQL-Datenmodellierung vertieft, sondern uns auch ein praktisches Verständnis dafür geschaffen, wie herausfordernd eine Umsetzung einer relationalen Datenbank in eine dokumentenbasierte Datenbank ist.</a:t>
            </a:r>
          </a:p>
        </p:txBody>
      </p:sp>
    </p:spTree>
    <p:extLst>
      <p:ext uri="{BB962C8B-B14F-4D97-AF65-F5344CB8AC3E}">
        <p14:creationId xmlns:p14="http://schemas.microsoft.com/office/powerpoint/2010/main" val="148599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down)">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wipe(down)">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wipe(down)">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9" end="9"/>
                                            </p:txEl>
                                          </p:spTgt>
                                        </p:tgtEl>
                                        <p:attrNameLst>
                                          <p:attrName>style.visibility</p:attrName>
                                        </p:attrNameLst>
                                      </p:cBhvr>
                                      <p:to>
                                        <p:strVal val="visible"/>
                                      </p:to>
                                    </p:set>
                                    <p:animEffect transition="in" filter="wipe(down)">
                                      <p:cBhvr>
                                        <p:cTn id="2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Quellen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24.05.2025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rmAutofit/>
          </a:bodyPr>
          <a:lstStyle/>
          <a:p>
            <a:r>
              <a:rPr lang="de-DE" sz="1200" dirty="0" err="1">
                <a:latin typeface="TWK Everett" panose="020B0204000000000000"/>
              </a:rPr>
              <a:t>Firebase</a:t>
            </a:r>
            <a:r>
              <a:rPr lang="de-DE" sz="1200" dirty="0">
                <a:latin typeface="TWK Everett" panose="020B0204000000000000"/>
              </a:rPr>
              <a:t> Logo und Farben -&gt; </a:t>
            </a:r>
            <a:r>
              <a:rPr lang="de-DE" sz="1200" dirty="0">
                <a:latin typeface="TWK Everett" panose="020B0204000000000000"/>
                <a:hlinkClick r:id="rId3"/>
              </a:rPr>
              <a:t>https://firebase.google.com/brand-guidelines</a:t>
            </a:r>
            <a:r>
              <a:rPr lang="de-DE" sz="1200" dirty="0">
                <a:latin typeface="TWK Everett" panose="020B0204000000000000"/>
              </a:rPr>
              <a:t> </a:t>
            </a:r>
          </a:p>
          <a:p>
            <a:r>
              <a:rPr lang="de-DE" sz="1200" dirty="0">
                <a:latin typeface="TWK Everett" panose="020B0204000000000000"/>
              </a:rPr>
              <a:t>Icons -&gt; </a:t>
            </a:r>
            <a:r>
              <a:rPr lang="de-DE" sz="1200" dirty="0">
                <a:latin typeface="TWK Everett" panose="020B0204000000000000"/>
                <a:hlinkClick r:id="rId4"/>
              </a:rPr>
              <a:t>https://www.flaticon.com/</a:t>
            </a:r>
            <a:endParaRPr lang="de-DE" sz="1200" dirty="0">
              <a:latin typeface="TWK Everett" panose="020B0204000000000000"/>
            </a:endParaRPr>
          </a:p>
          <a:p>
            <a:r>
              <a:rPr lang="de-DE" sz="1200" dirty="0">
                <a:latin typeface="TWK Everett" panose="020B0204000000000000"/>
              </a:rPr>
              <a:t>Menschen in Comic-Art von </a:t>
            </a:r>
            <a:r>
              <a:rPr lang="de-DE" sz="1200" dirty="0" err="1">
                <a:latin typeface="TWK Everett" panose="020B0204000000000000"/>
              </a:rPr>
              <a:t>ChatGPT</a:t>
            </a:r>
            <a:endParaRPr lang="de-DE" sz="1200" dirty="0">
              <a:latin typeface="TWK Everett" panose="020B0204000000000000"/>
            </a:endParaRPr>
          </a:p>
          <a:p>
            <a:r>
              <a:rPr lang="de-DE" sz="1200" dirty="0">
                <a:latin typeface="TWK Everett" panose="020B0204000000000000"/>
              </a:rPr>
              <a:t>Beispiel Abfragen -&gt; </a:t>
            </a:r>
            <a:r>
              <a:rPr lang="de-DE" sz="1200" dirty="0">
                <a:latin typeface="TWK Everett" panose="020B0204000000000000"/>
                <a:hlinkClick r:id="rId5"/>
              </a:rPr>
              <a:t>https://firebase.google.com/docs/firestore/query-data/queries?hl=de#web</a:t>
            </a:r>
            <a:r>
              <a:rPr lang="de-DE" sz="1200" dirty="0">
                <a:latin typeface="TWK Everett" panose="020B0204000000000000"/>
              </a:rPr>
              <a:t> </a:t>
            </a:r>
          </a:p>
          <a:p>
            <a:r>
              <a:rPr lang="de-DE" sz="1200" dirty="0">
                <a:latin typeface="TWK Everett" panose="020B0204000000000000"/>
              </a:rPr>
              <a:t>Emulator UI -&gt; </a:t>
            </a:r>
            <a:r>
              <a:rPr lang="de-DE" sz="1200" dirty="0">
                <a:latin typeface="TWK Everett" panose="020B0204000000000000"/>
                <a:hlinkClick r:id="rId6"/>
              </a:rPr>
              <a:t>https://firebase.google.com/docs/emulator-suite?hl=de</a:t>
            </a:r>
            <a:r>
              <a:rPr lang="de-DE" sz="1200" dirty="0">
                <a:latin typeface="TWK Everett" panose="020B0204000000000000"/>
              </a:rPr>
              <a:t> </a:t>
            </a:r>
          </a:p>
          <a:p>
            <a:r>
              <a:rPr lang="de-DE" sz="1200" dirty="0">
                <a:latin typeface="TWK Everett" panose="020B0204000000000000"/>
              </a:rPr>
              <a:t>Converter -&gt; </a:t>
            </a:r>
            <a:r>
              <a:rPr lang="de-DE" sz="1200" dirty="0">
                <a:latin typeface="TWK Everett" panose="020B0204000000000000"/>
                <a:hlinkClick r:id="rId7"/>
              </a:rPr>
              <a:t>https://firebase.google.com/docs/reference/node/firebase.firestore.FirestoreDataConverter</a:t>
            </a:r>
            <a:endParaRPr lang="de-DE" sz="1200" dirty="0">
              <a:latin typeface="TWK Everett" panose="020B0204000000000000"/>
            </a:endParaRPr>
          </a:p>
          <a:p>
            <a:r>
              <a:rPr lang="de-DE" sz="1200" dirty="0">
                <a:latin typeface="TWK Everett" panose="020B0204000000000000"/>
              </a:rPr>
              <a:t>Quellen mit Infos noch aus Doku kopieren? </a:t>
            </a:r>
          </a:p>
          <a:p>
            <a:endParaRPr lang="de-DE" sz="1200" dirty="0">
              <a:latin typeface="TWK Everett" panose="020B0204000000000000"/>
            </a:endParaRPr>
          </a:p>
        </p:txBody>
      </p:sp>
    </p:spTree>
    <p:extLst>
      <p:ext uri="{BB962C8B-B14F-4D97-AF65-F5344CB8AC3E}">
        <p14:creationId xmlns:p14="http://schemas.microsoft.com/office/powerpoint/2010/main" val="3334302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Ausgangssituation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24.05.2025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23" name="Grafik 22" descr="Ein Bild, das Text, Diagramm, Screenshot, Plan enthält.&#10;&#10;KI-generierte Inhalte können fehlerhaft sein.">
            <a:extLst>
              <a:ext uri="{FF2B5EF4-FFF2-40B4-BE49-F238E27FC236}">
                <a16:creationId xmlns:a16="http://schemas.microsoft.com/office/drawing/2014/main" id="{6594FD79-04ED-C396-58CC-453DF8A5B8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6650" y="1712897"/>
            <a:ext cx="4423854" cy="3276431"/>
          </a:xfrm>
          <a:prstGeom prst="rect">
            <a:avLst/>
          </a:prstGeom>
        </p:spPr>
      </p:pic>
      <p:pic>
        <p:nvPicPr>
          <p:cNvPr id="1026" name="Picture 2" descr="Generiertes Bild">
            <a:extLst>
              <a:ext uri="{FF2B5EF4-FFF2-40B4-BE49-F238E27FC236}">
                <a16:creationId xmlns:a16="http://schemas.microsoft.com/office/drawing/2014/main" id="{648D0131-034E-71FB-D8EF-178DCB5F2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47" y="2767263"/>
            <a:ext cx="1323474" cy="1323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neriertes Bild">
            <a:extLst>
              <a:ext uri="{FF2B5EF4-FFF2-40B4-BE49-F238E27FC236}">
                <a16:creationId xmlns:a16="http://schemas.microsoft.com/office/drawing/2014/main" id="{BC51D1A0-0D03-A866-A197-7C0B09C5D6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9278" y="1492662"/>
            <a:ext cx="899066" cy="1348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ql server ">
            <a:extLst>
              <a:ext uri="{FF2B5EF4-FFF2-40B4-BE49-F238E27FC236}">
                <a16:creationId xmlns:a16="http://schemas.microsoft.com/office/drawing/2014/main" id="{924B12E0-FF3E-51CF-E2A6-502342038D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3184" y="1723433"/>
            <a:ext cx="489901" cy="4899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eneriertes Bild">
            <a:extLst>
              <a:ext uri="{FF2B5EF4-FFF2-40B4-BE49-F238E27FC236}">
                <a16:creationId xmlns:a16="http://schemas.microsoft.com/office/drawing/2014/main" id="{5CE8E81E-B4DB-4FF9-D279-612524143D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17" y="3958911"/>
            <a:ext cx="798270" cy="1197405"/>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E17E5166-5FA8-3E11-7942-1AE70CAA30D6}"/>
              </a:ext>
            </a:extLst>
          </p:cNvPr>
          <p:cNvSpPr txBox="1"/>
          <p:nvPr/>
        </p:nvSpPr>
        <p:spPr>
          <a:xfrm>
            <a:off x="587582" y="3943225"/>
            <a:ext cx="932447"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sp>
        <p:nvSpPr>
          <p:cNvPr id="27" name="Textfeld 26">
            <a:extLst>
              <a:ext uri="{FF2B5EF4-FFF2-40B4-BE49-F238E27FC236}">
                <a16:creationId xmlns:a16="http://schemas.microsoft.com/office/drawing/2014/main" id="{1E79811C-6E47-85D2-9D09-309548D0F949}"/>
              </a:ext>
            </a:extLst>
          </p:cNvPr>
          <p:cNvSpPr txBox="1"/>
          <p:nvPr/>
        </p:nvSpPr>
        <p:spPr>
          <a:xfrm>
            <a:off x="2662691" y="2792694"/>
            <a:ext cx="852239" cy="276999"/>
          </a:xfrm>
          <a:prstGeom prst="rect">
            <a:avLst/>
          </a:prstGeom>
          <a:noFill/>
        </p:spPr>
        <p:txBody>
          <a:bodyPr wrap="square" rtlCol="0">
            <a:spAutoFit/>
          </a:bodyPr>
          <a:lstStyle/>
          <a:p>
            <a:r>
              <a:rPr lang="de-DE" sz="1200" dirty="0">
                <a:solidFill>
                  <a:srgbClr val="FF9100"/>
                </a:solidFill>
                <a:latin typeface="TWK Everett" panose="020B0204000000000000"/>
              </a:rPr>
              <a:t>Vorgänger</a:t>
            </a:r>
          </a:p>
        </p:txBody>
      </p:sp>
      <p:cxnSp>
        <p:nvCxnSpPr>
          <p:cNvPr id="29" name="Gerade Verbindung mit Pfeil 28">
            <a:extLst>
              <a:ext uri="{FF2B5EF4-FFF2-40B4-BE49-F238E27FC236}">
                <a16:creationId xmlns:a16="http://schemas.microsoft.com/office/drawing/2014/main" id="{9B080C48-BE43-EBAA-231E-EBC7ACBBA9F2}"/>
              </a:ext>
            </a:extLst>
          </p:cNvPr>
          <p:cNvCxnSpPr>
            <a:cxnSpLocks/>
            <a:endCxn id="27" idx="1"/>
          </p:cNvCxnSpPr>
          <p:nvPr/>
        </p:nvCxnSpPr>
        <p:spPr>
          <a:xfrm flipV="1">
            <a:off x="1812947" y="2931194"/>
            <a:ext cx="849744" cy="2178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45C88BB1-6323-4337-FB6D-DF2BDD9AEA63}"/>
              </a:ext>
            </a:extLst>
          </p:cNvPr>
          <p:cNvSpPr txBox="1"/>
          <p:nvPr/>
        </p:nvSpPr>
        <p:spPr>
          <a:xfrm>
            <a:off x="3491924" y="2209820"/>
            <a:ext cx="1212422" cy="400110"/>
          </a:xfrm>
          <a:prstGeom prst="rect">
            <a:avLst/>
          </a:prstGeom>
          <a:noFill/>
        </p:spPr>
        <p:txBody>
          <a:bodyPr wrap="square" rtlCol="0">
            <a:spAutoFit/>
          </a:bodyPr>
          <a:lstStyle/>
          <a:p>
            <a:r>
              <a:rPr lang="de-DE" sz="1000" dirty="0">
                <a:solidFill>
                  <a:srgbClr val="FF9100"/>
                </a:solidFill>
                <a:latin typeface="TWK Everett" panose="020B0204000000000000"/>
              </a:rPr>
              <a:t>SQL-DUMP alte relationale Struktur</a:t>
            </a:r>
          </a:p>
        </p:txBody>
      </p:sp>
      <p:cxnSp>
        <p:nvCxnSpPr>
          <p:cNvPr id="33" name="Gerade Verbindung mit Pfeil 32">
            <a:extLst>
              <a:ext uri="{FF2B5EF4-FFF2-40B4-BE49-F238E27FC236}">
                <a16:creationId xmlns:a16="http://schemas.microsoft.com/office/drawing/2014/main" id="{BCC388BC-A15B-52EE-C2B9-B944351BBE74}"/>
              </a:ext>
            </a:extLst>
          </p:cNvPr>
          <p:cNvCxnSpPr>
            <a:cxnSpLocks/>
          </p:cNvCxnSpPr>
          <p:nvPr/>
        </p:nvCxnSpPr>
        <p:spPr>
          <a:xfrm>
            <a:off x="4037652" y="2767263"/>
            <a:ext cx="0" cy="116770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8" name="Textfeld 37">
            <a:extLst>
              <a:ext uri="{FF2B5EF4-FFF2-40B4-BE49-F238E27FC236}">
                <a16:creationId xmlns:a16="http://schemas.microsoft.com/office/drawing/2014/main" id="{170F4360-7316-2E4E-D263-F1BCEBA2306B}"/>
              </a:ext>
            </a:extLst>
          </p:cNvPr>
          <p:cNvSpPr txBox="1"/>
          <p:nvPr/>
        </p:nvSpPr>
        <p:spPr>
          <a:xfrm>
            <a:off x="3187447" y="5015011"/>
            <a:ext cx="1700410" cy="461665"/>
          </a:xfrm>
          <a:prstGeom prst="rect">
            <a:avLst/>
          </a:prstGeom>
          <a:noFill/>
        </p:spPr>
        <p:txBody>
          <a:bodyPr wrap="square" rtlCol="0">
            <a:spAutoFit/>
          </a:bodyPr>
          <a:lstStyle/>
          <a:p>
            <a:r>
              <a:rPr lang="de-DE" sz="1200" dirty="0">
                <a:solidFill>
                  <a:srgbClr val="FF9100"/>
                </a:solidFill>
                <a:latin typeface="TWK Everett" panose="020B0204000000000000"/>
              </a:rPr>
              <a:t>Management will jetzt eine NoSQL-Datenbank</a:t>
            </a:r>
          </a:p>
        </p:txBody>
      </p:sp>
      <p:cxnSp>
        <p:nvCxnSpPr>
          <p:cNvPr id="40" name="Gerade Verbindung mit Pfeil 39">
            <a:extLst>
              <a:ext uri="{FF2B5EF4-FFF2-40B4-BE49-F238E27FC236}">
                <a16:creationId xmlns:a16="http://schemas.microsoft.com/office/drawing/2014/main" id="{8CC13012-760A-4223-CC4F-69D3B81E3BA4}"/>
              </a:ext>
            </a:extLst>
          </p:cNvPr>
          <p:cNvCxnSpPr>
            <a:cxnSpLocks/>
          </p:cNvCxnSpPr>
          <p:nvPr/>
        </p:nvCxnSpPr>
        <p:spPr>
          <a:xfrm flipV="1">
            <a:off x="4560846" y="3666030"/>
            <a:ext cx="851768" cy="79985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5" name="Textfeld 44">
            <a:extLst>
              <a:ext uri="{FF2B5EF4-FFF2-40B4-BE49-F238E27FC236}">
                <a16:creationId xmlns:a16="http://schemas.microsoft.com/office/drawing/2014/main" id="{15F84611-CA81-15E8-F708-5067B0058FE5}"/>
              </a:ext>
            </a:extLst>
          </p:cNvPr>
          <p:cNvSpPr txBox="1"/>
          <p:nvPr/>
        </p:nvSpPr>
        <p:spPr>
          <a:xfrm>
            <a:off x="5566650" y="5012853"/>
            <a:ext cx="4423854" cy="461665"/>
          </a:xfrm>
          <a:prstGeom prst="rect">
            <a:avLst/>
          </a:prstGeom>
          <a:noFill/>
        </p:spPr>
        <p:txBody>
          <a:bodyPr wrap="square" rtlCol="0">
            <a:spAutoFit/>
          </a:bodyPr>
          <a:lstStyle/>
          <a:p>
            <a:pPr algn="ctr"/>
            <a:r>
              <a:rPr lang="de-DE" sz="1200" dirty="0">
                <a:solidFill>
                  <a:srgbClr val="FF9100"/>
                </a:solidFill>
                <a:latin typeface="TWK Everett" panose="020B0204000000000000"/>
              </a:rPr>
              <a:t>Erstellung eines Entity-Relationship-Modell, </a:t>
            </a:r>
          </a:p>
          <a:p>
            <a:pPr algn="ctr"/>
            <a:r>
              <a:rPr lang="de-DE" sz="1200" dirty="0">
                <a:solidFill>
                  <a:srgbClr val="FF9100"/>
                </a:solidFill>
                <a:latin typeface="TWK Everett" panose="020B0204000000000000"/>
              </a:rPr>
              <a:t>um den SQL-DUMP besser zu verstehen</a:t>
            </a:r>
          </a:p>
        </p:txBody>
      </p:sp>
      <p:cxnSp>
        <p:nvCxnSpPr>
          <p:cNvPr id="46" name="Gerade Verbindung mit Pfeil 45">
            <a:extLst>
              <a:ext uri="{FF2B5EF4-FFF2-40B4-BE49-F238E27FC236}">
                <a16:creationId xmlns:a16="http://schemas.microsoft.com/office/drawing/2014/main" id="{BA7DF68B-E8C8-86D0-65A4-63FD01023AB2}"/>
              </a:ext>
            </a:extLst>
          </p:cNvPr>
          <p:cNvCxnSpPr>
            <a:cxnSpLocks/>
          </p:cNvCxnSpPr>
          <p:nvPr/>
        </p:nvCxnSpPr>
        <p:spPr>
          <a:xfrm>
            <a:off x="10086473" y="3351112"/>
            <a:ext cx="38100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0" name="Ellipse 49">
            <a:extLst>
              <a:ext uri="{FF2B5EF4-FFF2-40B4-BE49-F238E27FC236}">
                <a16:creationId xmlns:a16="http://schemas.microsoft.com/office/drawing/2014/main" id="{2C0FA700-BD06-6D2B-2D39-BA4A770F46A8}"/>
              </a:ext>
            </a:extLst>
          </p:cNvPr>
          <p:cNvSpPr/>
          <p:nvPr/>
        </p:nvSpPr>
        <p:spPr>
          <a:xfrm>
            <a:off x="10513028" y="2842967"/>
            <a:ext cx="1362140" cy="1016290"/>
          </a:xfrm>
          <a:prstGeom prst="ellipse">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Auswahl einer NoSQL Datenbank</a:t>
            </a:r>
          </a:p>
        </p:txBody>
      </p:sp>
    </p:spTree>
    <p:extLst>
      <p:ext uri="{BB962C8B-B14F-4D97-AF65-F5344CB8AC3E}">
        <p14:creationId xmlns:p14="http://schemas.microsoft.com/office/powerpoint/2010/main" val="367565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par>
                                <p:cTn id="11" presetID="22" presetClass="entr" presetSubtype="4"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wipe(down)">
                                      <p:cBhvr>
                                        <p:cTn id="13" dur="500"/>
                                        <p:tgtEl>
                                          <p:spTgt spid="10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par>
                                <p:cTn id="17" presetID="22" presetClass="entr" presetSubtype="4"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wipe(down)">
                                      <p:cBhvr>
                                        <p:cTn id="19" dur="500"/>
                                        <p:tgtEl>
                                          <p:spTgt spid="10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Effect transition="in" filter="wipe(down)">
                                      <p:cBhvr>
                                        <p:cTn id="27" dur="500"/>
                                        <p:tgtEl>
                                          <p:spTgt spid="103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par>
                                <p:cTn id="36" presetID="22" presetClass="entr" presetSubtype="4"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down)">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8" grpId="0"/>
      <p:bldP spid="45" grpId="0"/>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Interesse-Symbol. Einfache Elementabbildung. Interesse Konzept Symbol  Design. Kann Für Web Und Mobile Verwendet Werden. Lizenzfrei nutzbare SVG,  Vektorgrafiken, Clip Arts, Illustrationen. Image 132349456.">
            <a:extLst>
              <a:ext uri="{FF2B5EF4-FFF2-40B4-BE49-F238E27FC236}">
                <a16:creationId xmlns:a16="http://schemas.microsoft.com/office/drawing/2014/main" id="{69163050-54DD-94F2-1F52-D86695E37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159" y="1463132"/>
            <a:ext cx="1249214" cy="124921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Entscheidung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24.05.2025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8" name="Textfeld 37">
            <a:extLst>
              <a:ext uri="{FF2B5EF4-FFF2-40B4-BE49-F238E27FC236}">
                <a16:creationId xmlns:a16="http://schemas.microsoft.com/office/drawing/2014/main" id="{170F4360-7316-2E4E-D263-F1BCEBA2306B}"/>
              </a:ext>
            </a:extLst>
          </p:cNvPr>
          <p:cNvSpPr txBox="1"/>
          <p:nvPr/>
        </p:nvSpPr>
        <p:spPr>
          <a:xfrm>
            <a:off x="386347" y="2554963"/>
            <a:ext cx="1565026" cy="1015663"/>
          </a:xfrm>
          <a:prstGeom prst="rect">
            <a:avLst/>
          </a:prstGeom>
          <a:noFill/>
        </p:spPr>
        <p:txBody>
          <a:bodyPr wrap="square" rtlCol="0">
            <a:spAutoFit/>
          </a:bodyPr>
          <a:lstStyle/>
          <a:p>
            <a:r>
              <a:rPr lang="de-DE" sz="1200" dirty="0">
                <a:solidFill>
                  <a:srgbClr val="FF9100"/>
                </a:solidFill>
                <a:latin typeface="TWK Everett" panose="020B0204000000000000"/>
              </a:rPr>
              <a:t>DB-</a:t>
            </a:r>
            <a:r>
              <a:rPr lang="de-DE" sz="1200" dirty="0" err="1">
                <a:solidFill>
                  <a:srgbClr val="FF9100"/>
                </a:solidFill>
                <a:latin typeface="TWK Everett" panose="020B0204000000000000"/>
              </a:rPr>
              <a:t>Engines</a:t>
            </a:r>
            <a:r>
              <a:rPr lang="de-DE" sz="1200" dirty="0">
                <a:solidFill>
                  <a:srgbClr val="FF9100"/>
                </a:solidFill>
                <a:latin typeface="TWK Everett" panose="020B0204000000000000"/>
              </a:rPr>
              <a:t> Ranking:</a:t>
            </a:r>
          </a:p>
          <a:p>
            <a:r>
              <a:rPr lang="de-DE" sz="1200" dirty="0">
                <a:solidFill>
                  <a:srgbClr val="FF9100"/>
                </a:solidFill>
                <a:latin typeface="TWK Everett" panose="020B0204000000000000"/>
                <a:hlinkClick r:id="rId5"/>
              </a:rPr>
              <a:t>https://db-engines.com/en/ranking/document+store</a:t>
            </a:r>
            <a:r>
              <a:rPr lang="de-DE" sz="1200" dirty="0">
                <a:solidFill>
                  <a:srgbClr val="FF9100"/>
                </a:solidFill>
                <a:latin typeface="TWK Everett" panose="020B0204000000000000"/>
              </a:rPr>
              <a:t> </a:t>
            </a:r>
          </a:p>
          <a:p>
            <a:endParaRPr lang="de-DE" sz="1200" dirty="0">
              <a:solidFill>
                <a:srgbClr val="FF9100"/>
              </a:solidFill>
              <a:latin typeface="TWK Everett" panose="020B0204000000000000"/>
            </a:endParaRPr>
          </a:p>
        </p:txBody>
      </p:sp>
      <p:sp>
        <p:nvSpPr>
          <p:cNvPr id="45" name="Textfeld 44">
            <a:extLst>
              <a:ext uri="{FF2B5EF4-FFF2-40B4-BE49-F238E27FC236}">
                <a16:creationId xmlns:a16="http://schemas.microsoft.com/office/drawing/2014/main" id="{15F84611-CA81-15E8-F708-5067B0058FE5}"/>
              </a:ext>
            </a:extLst>
          </p:cNvPr>
          <p:cNvSpPr txBox="1"/>
          <p:nvPr/>
        </p:nvSpPr>
        <p:spPr>
          <a:xfrm>
            <a:off x="2581681" y="2598497"/>
            <a:ext cx="1665465" cy="1200329"/>
          </a:xfrm>
          <a:prstGeom prst="rect">
            <a:avLst/>
          </a:prstGeom>
          <a:noFill/>
        </p:spPr>
        <p:txBody>
          <a:bodyPr wrap="square" rtlCol="0">
            <a:spAutoFit/>
          </a:bodyPr>
          <a:lstStyle/>
          <a:p>
            <a:pPr marL="171450" indent="-171450">
              <a:buFontTx/>
              <a:buChar char="-"/>
            </a:pPr>
            <a:r>
              <a:rPr lang="de-DE" sz="1200" dirty="0">
                <a:solidFill>
                  <a:srgbClr val="FF9100"/>
                </a:solidFill>
                <a:latin typeface="TWK Everett" panose="020B0204000000000000"/>
              </a:rPr>
              <a:t>von Google</a:t>
            </a:r>
          </a:p>
          <a:p>
            <a:pPr marL="171450" indent="-171450">
              <a:buFontTx/>
              <a:buChar char="-"/>
            </a:pPr>
            <a:r>
              <a:rPr lang="de-DE" sz="1200" dirty="0">
                <a:solidFill>
                  <a:srgbClr val="FF9100"/>
                </a:solidFill>
                <a:latin typeface="TWK Everett" panose="020B0204000000000000"/>
              </a:rPr>
              <a:t>gute Dokumentation</a:t>
            </a:r>
          </a:p>
          <a:p>
            <a:pPr marL="171450" indent="-171450">
              <a:buFontTx/>
              <a:buChar char="-"/>
            </a:pPr>
            <a:r>
              <a:rPr lang="de-DE" sz="1200" dirty="0">
                <a:solidFill>
                  <a:srgbClr val="FF9100"/>
                </a:solidFill>
                <a:latin typeface="TWK Everett" panose="020B0204000000000000"/>
              </a:rPr>
              <a:t>gute Integration  in Node.js</a:t>
            </a:r>
          </a:p>
          <a:p>
            <a:pPr marL="171450" indent="-171450">
              <a:buFontTx/>
              <a:buChar char="-"/>
            </a:pPr>
            <a:r>
              <a:rPr lang="de-DE" sz="1200" dirty="0">
                <a:solidFill>
                  <a:srgbClr val="FF9100"/>
                </a:solidFill>
                <a:latin typeface="TWK Everett" panose="020B0204000000000000"/>
              </a:rPr>
              <a:t>persönliches Interesse</a:t>
            </a:r>
          </a:p>
        </p:txBody>
      </p:sp>
      <p:pic>
        <p:nvPicPr>
          <p:cNvPr id="2050" name="Picture 2" descr="Seo ">
            <a:extLst>
              <a:ext uri="{FF2B5EF4-FFF2-40B4-BE49-F238E27FC236}">
                <a16:creationId xmlns:a16="http://schemas.microsoft.com/office/drawing/2014/main" id="{7D18FA25-F2C8-4450-BAC5-72DF3F4642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060" y="189217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
            <a:extLst>
              <a:ext uri="{FF2B5EF4-FFF2-40B4-BE49-F238E27FC236}">
                <a16:creationId xmlns:a16="http://schemas.microsoft.com/office/drawing/2014/main" id="{D0255F90-2EBF-7ABD-4B6B-EC9641AD9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2775" y="1897110"/>
            <a:ext cx="452188" cy="4521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 Verbindung mit Pfeil 2">
            <a:extLst>
              <a:ext uri="{FF2B5EF4-FFF2-40B4-BE49-F238E27FC236}">
                <a16:creationId xmlns:a16="http://schemas.microsoft.com/office/drawing/2014/main" id="{F0F6B12C-DBB2-5634-E4E1-FDEC0A9B0D4E}"/>
              </a:ext>
            </a:extLst>
          </p:cNvPr>
          <p:cNvCxnSpPr>
            <a:cxnSpLocks/>
          </p:cNvCxnSpPr>
          <p:nvPr/>
        </p:nvCxnSpPr>
        <p:spPr>
          <a:xfrm>
            <a:off x="4173941" y="2101433"/>
            <a:ext cx="114007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1" name="Additionszeichen 10">
            <a:extLst>
              <a:ext uri="{FF2B5EF4-FFF2-40B4-BE49-F238E27FC236}">
                <a16:creationId xmlns:a16="http://schemas.microsoft.com/office/drawing/2014/main" id="{3B43EC94-80A8-723C-2A24-AF9B0CDDFA25}"/>
              </a:ext>
            </a:extLst>
          </p:cNvPr>
          <p:cNvSpPr/>
          <p:nvPr/>
        </p:nvSpPr>
        <p:spPr>
          <a:xfrm>
            <a:off x="1951373" y="1811649"/>
            <a:ext cx="673771" cy="609600"/>
          </a:xfrm>
          <a:prstGeom prst="mathPlus">
            <a:avLst>
              <a:gd name="adj1" fmla="val 0"/>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060" name="Picture 12" descr="Cloud Firestore | Store and sync app data at global scale | Firebase">
            <a:extLst>
              <a:ext uri="{FF2B5EF4-FFF2-40B4-BE49-F238E27FC236}">
                <a16:creationId xmlns:a16="http://schemas.microsoft.com/office/drawing/2014/main" id="{15DCB0F4-F738-0284-15EA-DD853CFC83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5506" y="1754274"/>
            <a:ext cx="652463" cy="6524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B97B7097-F829-9181-FE60-3776CAE9DCC1}"/>
              </a:ext>
            </a:extLst>
          </p:cNvPr>
          <p:cNvSpPr txBox="1"/>
          <p:nvPr/>
        </p:nvSpPr>
        <p:spPr>
          <a:xfrm>
            <a:off x="5206740" y="2535168"/>
            <a:ext cx="1194057" cy="461665"/>
          </a:xfrm>
          <a:prstGeom prst="rect">
            <a:avLst/>
          </a:prstGeom>
          <a:noFill/>
        </p:spPr>
        <p:txBody>
          <a:bodyPr wrap="square" rtlCol="0">
            <a:spAutoFit/>
          </a:bodyPr>
          <a:lstStyle/>
          <a:p>
            <a:pPr algn="ctr"/>
            <a:r>
              <a:rPr lang="de-DE" sz="1200" b="1" dirty="0">
                <a:solidFill>
                  <a:srgbClr val="FF9100"/>
                </a:solidFill>
                <a:latin typeface="TWK Everett" panose="020B0204000000000000"/>
              </a:rPr>
              <a:t>Google Cloud </a:t>
            </a:r>
            <a:r>
              <a:rPr lang="de-DE" sz="1200" b="1" dirty="0" err="1">
                <a:solidFill>
                  <a:srgbClr val="FF9100"/>
                </a:solidFill>
                <a:latin typeface="TWK Everett" panose="020B0204000000000000"/>
              </a:rPr>
              <a:t>Firestore</a:t>
            </a:r>
            <a:endParaRPr lang="de-DE" sz="1200" b="1" dirty="0">
              <a:solidFill>
                <a:srgbClr val="FF9100"/>
              </a:solidFill>
              <a:latin typeface="TWK Everett" panose="020B0204000000000000"/>
            </a:endParaRPr>
          </a:p>
        </p:txBody>
      </p:sp>
      <p:cxnSp>
        <p:nvCxnSpPr>
          <p:cNvPr id="14" name="Gerade Verbindung mit Pfeil 13">
            <a:extLst>
              <a:ext uri="{FF2B5EF4-FFF2-40B4-BE49-F238E27FC236}">
                <a16:creationId xmlns:a16="http://schemas.microsoft.com/office/drawing/2014/main" id="{FC872EE4-48EE-7447-39EF-512C6BF54D0D}"/>
              </a:ext>
            </a:extLst>
          </p:cNvPr>
          <p:cNvCxnSpPr>
            <a:cxnSpLocks/>
          </p:cNvCxnSpPr>
          <p:nvPr/>
        </p:nvCxnSpPr>
        <p:spPr>
          <a:xfrm>
            <a:off x="6394680" y="2101433"/>
            <a:ext cx="69192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6" name="Textfeld 15">
            <a:extLst>
              <a:ext uri="{FF2B5EF4-FFF2-40B4-BE49-F238E27FC236}">
                <a16:creationId xmlns:a16="http://schemas.microsoft.com/office/drawing/2014/main" id="{F3360B97-0A2F-0436-E826-F0B2ECB56D0D}"/>
              </a:ext>
            </a:extLst>
          </p:cNvPr>
          <p:cNvSpPr txBox="1"/>
          <p:nvPr/>
        </p:nvSpPr>
        <p:spPr>
          <a:xfrm>
            <a:off x="7191783" y="1634934"/>
            <a:ext cx="3762969" cy="1569660"/>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eine dokumentenbasierte NoSQL-Datenbank:</a:t>
            </a:r>
          </a:p>
          <a:p>
            <a:pPr marL="171450" indent="-171450">
              <a:buFontTx/>
              <a:buChar char="-"/>
            </a:pPr>
            <a:r>
              <a:rPr lang="de-DE" sz="1200" dirty="0">
                <a:solidFill>
                  <a:srgbClr val="FF9100"/>
                </a:solidFill>
                <a:latin typeface="TWK Everett" panose="020B0204000000000000"/>
              </a:rPr>
              <a:t>Daten sind in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organisiert</a:t>
            </a:r>
          </a:p>
          <a:p>
            <a:pPr marL="171450" indent="-171450">
              <a:buFontTx/>
              <a:buChar char="-"/>
            </a:pPr>
            <a:r>
              <a:rPr lang="de-DE" sz="1200" dirty="0">
                <a:solidFill>
                  <a:srgbClr val="FF9100"/>
                </a:solidFill>
                <a:latin typeface="TWK Everett" panose="020B0204000000000000"/>
              </a:rPr>
              <a:t>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hat beliebig viele </a:t>
            </a:r>
            <a:r>
              <a:rPr lang="de-DE" sz="1200" i="1" dirty="0">
                <a:solidFill>
                  <a:srgbClr val="FF9100"/>
                </a:solidFill>
                <a:latin typeface="TWK Everett" panose="020B0204000000000000"/>
              </a:rPr>
              <a:t>Dokumente</a:t>
            </a:r>
          </a:p>
          <a:p>
            <a:pPr marL="171450" indent="-171450">
              <a:buFontTx/>
              <a:buChar char="-"/>
            </a:pPr>
            <a:r>
              <a:rPr lang="de-DE" sz="1200" dirty="0">
                <a:solidFill>
                  <a:srgbClr val="FF9100"/>
                </a:solidFill>
                <a:latin typeface="TWK Everett" panose="020B0204000000000000"/>
              </a:rPr>
              <a:t>Ein </a:t>
            </a:r>
            <a:r>
              <a:rPr lang="de-DE" sz="1200" i="1" dirty="0">
                <a:solidFill>
                  <a:srgbClr val="FF9100"/>
                </a:solidFill>
                <a:latin typeface="TWK Everett" panose="020B0204000000000000"/>
              </a:rPr>
              <a:t>Dokument</a:t>
            </a:r>
            <a:r>
              <a:rPr lang="de-DE" sz="1200" dirty="0">
                <a:solidFill>
                  <a:srgbClr val="FF9100"/>
                </a:solidFill>
                <a:latin typeface="TWK Everett" panose="020B0204000000000000"/>
              </a:rPr>
              <a:t> kann selbst wieder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(dann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genannt) besitzen mit </a:t>
            </a:r>
            <a:r>
              <a:rPr lang="de-DE" sz="1200" i="1" dirty="0">
                <a:solidFill>
                  <a:srgbClr val="FF9100"/>
                </a:solidFill>
                <a:latin typeface="TWK Everett" panose="020B0204000000000000"/>
              </a:rPr>
              <a:t>Dokumenten</a:t>
            </a:r>
          </a:p>
          <a:p>
            <a:pPr marL="171450" indent="-171450">
              <a:buFontTx/>
              <a:buChar char="-"/>
            </a:pPr>
            <a:r>
              <a:rPr lang="de-DE" sz="1200" dirty="0">
                <a:solidFill>
                  <a:srgbClr val="FF9100"/>
                </a:solidFill>
                <a:latin typeface="TWK Everett" panose="020B0204000000000000"/>
              </a:rPr>
              <a:t>Dokumente bestehen aus Feldern in Form von Schlüssel-Wert-Paaren (ähnlich wie bei JSON-Objekten)</a:t>
            </a:r>
          </a:p>
        </p:txBody>
      </p:sp>
      <p:pic>
        <p:nvPicPr>
          <p:cNvPr id="24" name="Grafik 23" descr="Ein Bild, das Text, Screenshot, Zahl, Diagramm enthält.&#10;&#10;KI-generierte Inhalte können fehlerhaft sein.">
            <a:extLst>
              <a:ext uri="{FF2B5EF4-FFF2-40B4-BE49-F238E27FC236}">
                <a16:creationId xmlns:a16="http://schemas.microsoft.com/office/drawing/2014/main" id="{AD2AAE99-7D40-AFAA-E5EB-26689392DE8F}"/>
              </a:ext>
            </a:extLst>
          </p:cNvPr>
          <p:cNvPicPr>
            <a:picLocks noChangeAspect="1"/>
          </p:cNvPicPr>
          <p:nvPr/>
        </p:nvPicPr>
        <p:blipFill>
          <a:blip r:embed="rId9">
            <a:extLst>
              <a:ext uri="{28A0092B-C50C-407E-A947-70E740481C1C}">
                <a14:useLocalDpi xmlns:a14="http://schemas.microsoft.com/office/drawing/2010/main" val="0"/>
              </a:ext>
            </a:extLst>
          </a:blip>
          <a:srcRect l="1504" t="8709" r="53210" b="41058"/>
          <a:stretch/>
        </p:blipFill>
        <p:spPr>
          <a:xfrm>
            <a:off x="7552730" y="3429000"/>
            <a:ext cx="3041074" cy="2912395"/>
          </a:xfrm>
          <a:prstGeom prst="rect">
            <a:avLst/>
          </a:prstGeom>
        </p:spPr>
      </p:pic>
      <p:cxnSp>
        <p:nvCxnSpPr>
          <p:cNvPr id="34" name="Gerade Verbindung mit Pfeil 33">
            <a:extLst>
              <a:ext uri="{FF2B5EF4-FFF2-40B4-BE49-F238E27FC236}">
                <a16:creationId xmlns:a16="http://schemas.microsoft.com/office/drawing/2014/main" id="{112C6D6D-7677-4FE4-ADE6-066B8127F617}"/>
              </a:ext>
            </a:extLst>
          </p:cNvPr>
          <p:cNvCxnSpPr>
            <a:cxnSpLocks/>
            <a:endCxn id="24" idx="0"/>
          </p:cNvCxnSpPr>
          <p:nvPr/>
        </p:nvCxnSpPr>
        <p:spPr>
          <a:xfrm>
            <a:off x="9073267" y="3062794"/>
            <a:ext cx="0" cy="3662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Pfeil: Chevron 36">
            <a:extLst>
              <a:ext uri="{FF2B5EF4-FFF2-40B4-BE49-F238E27FC236}">
                <a16:creationId xmlns:a16="http://schemas.microsoft.com/office/drawing/2014/main" id="{87AAECAF-A9C5-DC67-D89C-062427EF495B}"/>
              </a:ext>
            </a:extLst>
          </p:cNvPr>
          <p:cNvSpPr/>
          <p:nvPr/>
        </p:nvSpPr>
        <p:spPr>
          <a:xfrm>
            <a:off x="1168860" y="577714"/>
            <a:ext cx="1198029"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42" name="Pfeil: Chevron 41">
            <a:extLst>
              <a:ext uri="{FF2B5EF4-FFF2-40B4-BE49-F238E27FC236}">
                <a16:creationId xmlns:a16="http://schemas.microsoft.com/office/drawing/2014/main" id="{C72229D6-A1DF-4991-6333-4EA9831269C8}"/>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43" name="Pfeil: Chevron 42">
            <a:extLst>
              <a:ext uri="{FF2B5EF4-FFF2-40B4-BE49-F238E27FC236}">
                <a16:creationId xmlns:a16="http://schemas.microsoft.com/office/drawing/2014/main" id="{87905BF1-6F94-81DB-1D70-45CB0DE6D394}"/>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Tree>
    <p:extLst>
      <p:ext uri="{BB962C8B-B14F-4D97-AF65-F5344CB8AC3E}">
        <p14:creationId xmlns:p14="http://schemas.microsoft.com/office/powerpoint/2010/main" val="196310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wipe(down)">
                                      <p:cBhvr>
                                        <p:cTn id="18" dur="500"/>
                                        <p:tgtEl>
                                          <p:spTgt spid="205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down)">
                                      <p:cBhvr>
                                        <p:cTn id="21" dur="500"/>
                                        <p:tgtEl>
                                          <p:spTgt spid="45"/>
                                        </p:tgtEl>
                                      </p:cBhvr>
                                    </p:animEffect>
                                  </p:childTnLst>
                                </p:cTn>
                              </p:par>
                              <p:par>
                                <p:cTn id="22" presetID="22" presetClass="entr" presetSubtype="4"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wipe(down)">
                                      <p:cBhvr>
                                        <p:cTn id="24" dur="500"/>
                                        <p:tgtEl>
                                          <p:spTgt spid="205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par>
                                <p:cTn id="30" presetID="22" presetClass="entr" presetSubtype="4" fill="hold" nodeType="withEffect">
                                  <p:stCondLst>
                                    <p:cond delay="0"/>
                                  </p:stCondLst>
                                  <p:childTnLst>
                                    <p:set>
                                      <p:cBhvr>
                                        <p:cTn id="31" dur="1" fill="hold">
                                          <p:stCondLst>
                                            <p:cond delay="0"/>
                                          </p:stCondLst>
                                        </p:cTn>
                                        <p:tgtEl>
                                          <p:spTgt spid="2060"/>
                                        </p:tgtEl>
                                        <p:attrNameLst>
                                          <p:attrName>style.visibility</p:attrName>
                                        </p:attrNameLst>
                                      </p:cBhvr>
                                      <p:to>
                                        <p:strVal val="visible"/>
                                      </p:to>
                                    </p:set>
                                    <p:animEffect transition="in" filter="wipe(down)">
                                      <p:cBhvr>
                                        <p:cTn id="32" dur="500"/>
                                        <p:tgtEl>
                                          <p:spTgt spid="206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par>
                                <p:cTn id="49" presetID="2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5" grpId="0"/>
      <p:bldP spid="11" grpId="0" animBg="1"/>
      <p:bldP spid="13"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Abfragesprache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24.05.2025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16" name="Textfeld 15">
            <a:extLst>
              <a:ext uri="{FF2B5EF4-FFF2-40B4-BE49-F238E27FC236}">
                <a16:creationId xmlns:a16="http://schemas.microsoft.com/office/drawing/2014/main" id="{F3360B97-0A2F-0436-E826-F0B2ECB56D0D}"/>
              </a:ext>
            </a:extLst>
          </p:cNvPr>
          <p:cNvSpPr txBox="1"/>
          <p:nvPr/>
        </p:nvSpPr>
        <p:spPr>
          <a:xfrm>
            <a:off x="386347" y="1725171"/>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Standardabfragesprache ist keine deklarative Sprache wie SQL, sondern eine methodenbasierte API, die über verschiedene Programmiersprachen hinweg verfügbar ist.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 hierfür offizielle SDKs zur Verfügung für z.B. JavaScript, Python, Java, </a:t>
            </a:r>
            <a:r>
              <a:rPr lang="de-DE" sz="1200" dirty="0" err="1">
                <a:solidFill>
                  <a:srgbClr val="FF9100"/>
                </a:solidFill>
                <a:latin typeface="TWK Everett" panose="020B0204000000000000"/>
              </a:rPr>
              <a:t>Kotlin</a:t>
            </a:r>
            <a:r>
              <a:rPr lang="de-DE" sz="1200" dirty="0">
                <a:solidFill>
                  <a:srgbClr val="FF9100"/>
                </a:solidFill>
                <a:latin typeface="TWK Everett" panose="020B0204000000000000"/>
              </a:rPr>
              <a:t> …</a:t>
            </a:r>
          </a:p>
        </p:txBody>
      </p:sp>
      <p:pic>
        <p:nvPicPr>
          <p:cNvPr id="7" name="Grafik 6">
            <a:extLst>
              <a:ext uri="{FF2B5EF4-FFF2-40B4-BE49-F238E27FC236}">
                <a16:creationId xmlns:a16="http://schemas.microsoft.com/office/drawing/2014/main" id="{9F185C80-B073-D3DA-3FB8-6DE702C75849}"/>
              </a:ext>
            </a:extLst>
          </p:cNvPr>
          <p:cNvPicPr>
            <a:picLocks noChangeAspect="1"/>
          </p:cNvPicPr>
          <p:nvPr/>
        </p:nvPicPr>
        <p:blipFill>
          <a:blip r:embed="rId4"/>
          <a:stretch>
            <a:fillRect/>
          </a:stretch>
        </p:blipFill>
        <p:spPr>
          <a:xfrm>
            <a:off x="420526" y="2496258"/>
            <a:ext cx="5223622" cy="1301984"/>
          </a:xfrm>
          <a:prstGeom prst="rect">
            <a:avLst/>
          </a:prstGeom>
        </p:spPr>
      </p:pic>
      <p:pic>
        <p:nvPicPr>
          <p:cNvPr id="15" name="Grafik 14">
            <a:extLst>
              <a:ext uri="{FF2B5EF4-FFF2-40B4-BE49-F238E27FC236}">
                <a16:creationId xmlns:a16="http://schemas.microsoft.com/office/drawing/2014/main" id="{F2DDF28F-AF9F-FEC7-6BF9-917C2398E21F}"/>
              </a:ext>
            </a:extLst>
          </p:cNvPr>
          <p:cNvPicPr>
            <a:picLocks noChangeAspect="1"/>
          </p:cNvPicPr>
          <p:nvPr/>
        </p:nvPicPr>
        <p:blipFill>
          <a:blip r:embed="rId5"/>
          <a:stretch>
            <a:fillRect/>
          </a:stretch>
        </p:blipFill>
        <p:spPr>
          <a:xfrm>
            <a:off x="5743738" y="2474886"/>
            <a:ext cx="5158210" cy="1344728"/>
          </a:xfrm>
          <a:prstGeom prst="rect">
            <a:avLst/>
          </a:prstGeom>
        </p:spPr>
      </p:pic>
      <p:cxnSp>
        <p:nvCxnSpPr>
          <p:cNvPr id="22" name="Gerade Verbindung mit Pfeil 21">
            <a:extLst>
              <a:ext uri="{FF2B5EF4-FFF2-40B4-BE49-F238E27FC236}">
                <a16:creationId xmlns:a16="http://schemas.microsoft.com/office/drawing/2014/main" id="{283DEF8B-6A87-C3C3-AB52-E610E5BCC19D}"/>
              </a:ext>
            </a:extLst>
          </p:cNvPr>
          <p:cNvCxnSpPr>
            <a:cxnSpLocks/>
          </p:cNvCxnSpPr>
          <p:nvPr/>
        </p:nvCxnSpPr>
        <p:spPr>
          <a:xfrm>
            <a:off x="5710442" y="2186836"/>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5" name="Textfeld 24">
            <a:extLst>
              <a:ext uri="{FF2B5EF4-FFF2-40B4-BE49-F238E27FC236}">
                <a16:creationId xmlns:a16="http://schemas.microsoft.com/office/drawing/2014/main" id="{F5942BC3-3856-81B1-A03B-4ED703F69ED9}"/>
              </a:ext>
            </a:extLst>
          </p:cNvPr>
          <p:cNvSpPr txBox="1"/>
          <p:nvPr/>
        </p:nvSpPr>
        <p:spPr>
          <a:xfrm>
            <a:off x="420527" y="3840995"/>
            <a:ext cx="5223622"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Einfaches Schreiben von Daten</a:t>
            </a:r>
          </a:p>
        </p:txBody>
      </p:sp>
      <p:sp>
        <p:nvSpPr>
          <p:cNvPr id="26" name="Textfeld 25">
            <a:extLst>
              <a:ext uri="{FF2B5EF4-FFF2-40B4-BE49-F238E27FC236}">
                <a16:creationId xmlns:a16="http://schemas.microsoft.com/office/drawing/2014/main" id="{35E4288E-AE7D-F866-42AB-2D28E2566A10}"/>
              </a:ext>
            </a:extLst>
          </p:cNvPr>
          <p:cNvSpPr txBox="1"/>
          <p:nvPr/>
        </p:nvSpPr>
        <p:spPr>
          <a:xfrm>
            <a:off x="5743738" y="3839602"/>
            <a:ext cx="5065968"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 Abfrage von Daten</a:t>
            </a:r>
          </a:p>
        </p:txBody>
      </p:sp>
      <p:cxnSp>
        <p:nvCxnSpPr>
          <p:cNvPr id="27" name="Gerade Verbindung mit Pfeil 26">
            <a:extLst>
              <a:ext uri="{FF2B5EF4-FFF2-40B4-BE49-F238E27FC236}">
                <a16:creationId xmlns:a16="http://schemas.microsoft.com/office/drawing/2014/main" id="{3E8B99AA-8E4A-F258-D5DD-3171AE6EEE14}"/>
              </a:ext>
            </a:extLst>
          </p:cNvPr>
          <p:cNvCxnSpPr>
            <a:cxnSpLocks/>
          </p:cNvCxnSpPr>
          <p:nvPr/>
        </p:nvCxnSpPr>
        <p:spPr>
          <a:xfrm>
            <a:off x="5710442" y="4116601"/>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8" name="Textfeld 27">
            <a:extLst>
              <a:ext uri="{FF2B5EF4-FFF2-40B4-BE49-F238E27FC236}">
                <a16:creationId xmlns:a16="http://schemas.microsoft.com/office/drawing/2014/main" id="{0DC7FE45-2787-83C8-95CD-8B49E9B74B22}"/>
              </a:ext>
            </a:extLst>
          </p:cNvPr>
          <p:cNvSpPr txBox="1"/>
          <p:nvPr/>
        </p:nvSpPr>
        <p:spPr>
          <a:xfrm>
            <a:off x="386346" y="4510670"/>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Im Gegensatz zu SQL müssen bei dieser Art von Abfragen </a:t>
            </a:r>
            <a:r>
              <a:rPr lang="de-DE" sz="1200" dirty="0" err="1">
                <a:solidFill>
                  <a:srgbClr val="FF9100"/>
                </a:solidFill>
                <a:latin typeface="TWK Everett" panose="020B0204000000000000"/>
              </a:rPr>
              <a:t>Joins</a:t>
            </a:r>
            <a:r>
              <a:rPr lang="de-DE" sz="1200" dirty="0">
                <a:solidFill>
                  <a:srgbClr val="FF9100"/>
                </a:solidFill>
                <a:latin typeface="TWK Everett" panose="020B0204000000000000"/>
              </a:rPr>
              <a:t>, Aggregationen und komplexere Operationen vom Client übernommen werden. Das bedeutet, dass manche Auswertungen – wie etwa das Zusammenführen mehrerer Datensätze – durch zusätzliche Logik im Anwendungscode umgesetzt werden müssen.</a:t>
            </a:r>
          </a:p>
        </p:txBody>
      </p:sp>
      <p:cxnSp>
        <p:nvCxnSpPr>
          <p:cNvPr id="29" name="Gerade Verbindung mit Pfeil 28">
            <a:extLst>
              <a:ext uri="{FF2B5EF4-FFF2-40B4-BE49-F238E27FC236}">
                <a16:creationId xmlns:a16="http://schemas.microsoft.com/office/drawing/2014/main" id="{6A52D131-F26D-66EC-7E6E-4FCB2D6361ED}"/>
              </a:ext>
            </a:extLst>
          </p:cNvPr>
          <p:cNvCxnSpPr>
            <a:cxnSpLocks/>
          </p:cNvCxnSpPr>
          <p:nvPr/>
        </p:nvCxnSpPr>
        <p:spPr>
          <a:xfrm>
            <a:off x="5710442" y="5020975"/>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728A5BE6-A83F-0DD3-9399-1C6AE39E9108}"/>
              </a:ext>
            </a:extLst>
          </p:cNvPr>
          <p:cNvSpPr txBox="1"/>
          <p:nvPr/>
        </p:nvSpPr>
        <p:spPr>
          <a:xfrm>
            <a:off x="386346" y="5381708"/>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In unserem Projekt haben wir uns für TypeScript entschieden, um bei der Migration der relationalen Struktur, </a:t>
            </a:r>
          </a:p>
          <a:p>
            <a:pPr algn="ctr"/>
            <a:r>
              <a:rPr lang="de-DE" sz="1200" dirty="0">
                <a:solidFill>
                  <a:srgbClr val="FF9100"/>
                </a:solidFill>
                <a:latin typeface="TWK Everett" panose="020B0204000000000000"/>
              </a:rPr>
              <a:t>die ursprünglichen Datentypen zu erhalten und Typsicherheit zu gewährleisten.</a:t>
            </a:r>
          </a:p>
        </p:txBody>
      </p:sp>
      <p:sp>
        <p:nvSpPr>
          <p:cNvPr id="36" name="Pfeil: Chevron 35">
            <a:extLst>
              <a:ext uri="{FF2B5EF4-FFF2-40B4-BE49-F238E27FC236}">
                <a16:creationId xmlns:a16="http://schemas.microsoft.com/office/drawing/2014/main" id="{067AA034-00B4-9B5C-CCF2-F0C7DB383CDC}"/>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37" name="Pfeil: Chevron 36">
            <a:extLst>
              <a:ext uri="{FF2B5EF4-FFF2-40B4-BE49-F238E27FC236}">
                <a16:creationId xmlns:a16="http://schemas.microsoft.com/office/drawing/2014/main" id="{A385E86D-3D3B-D7B8-CDF8-84D23A11B62A}"/>
              </a:ext>
            </a:extLst>
          </p:cNvPr>
          <p:cNvSpPr/>
          <p:nvPr/>
        </p:nvSpPr>
        <p:spPr>
          <a:xfrm>
            <a:off x="2366889"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9" name="Pfeil: Chevron 38">
            <a:extLst>
              <a:ext uri="{FF2B5EF4-FFF2-40B4-BE49-F238E27FC236}">
                <a16:creationId xmlns:a16="http://schemas.microsoft.com/office/drawing/2014/main" id="{84E0B314-E632-CDB5-A295-C20E4806ADB8}"/>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Tree>
    <p:extLst>
      <p:ext uri="{BB962C8B-B14F-4D97-AF65-F5344CB8AC3E}">
        <p14:creationId xmlns:p14="http://schemas.microsoft.com/office/powerpoint/2010/main" val="25160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par>
                                <p:cTn id="17" presetID="2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par>
                                <p:cTn id="33" presetID="2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24.05.2025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9220" name="Picture 4" descr="Generiertes Bild">
            <a:extLst>
              <a:ext uri="{FF2B5EF4-FFF2-40B4-BE49-F238E27FC236}">
                <a16:creationId xmlns:a16="http://schemas.microsoft.com/office/drawing/2014/main" id="{40C6FE2A-7EBA-E147-CC71-0EEAA34E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09" y="2365783"/>
            <a:ext cx="1053291" cy="1579937"/>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descr="Ein Bild, das Text, Screenshot, Software, Computersymbol enthält.&#10;&#10;KI-generierte Inhalte können fehlerhaft sein.">
            <a:extLst>
              <a:ext uri="{FF2B5EF4-FFF2-40B4-BE49-F238E27FC236}">
                <a16:creationId xmlns:a16="http://schemas.microsoft.com/office/drawing/2014/main" id="{102C8CD4-9720-B11B-3FD9-9168788D1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9240" y="2081274"/>
            <a:ext cx="4187498" cy="2720085"/>
          </a:xfrm>
          <a:prstGeom prst="rect">
            <a:avLst/>
          </a:prstGeom>
        </p:spPr>
      </p:pic>
      <p:sp>
        <p:nvSpPr>
          <p:cNvPr id="11" name="Textfeld 10">
            <a:extLst>
              <a:ext uri="{FF2B5EF4-FFF2-40B4-BE49-F238E27FC236}">
                <a16:creationId xmlns:a16="http://schemas.microsoft.com/office/drawing/2014/main" id="{D6DB00AB-1745-D962-911D-D99A79175649}"/>
              </a:ext>
            </a:extLst>
          </p:cNvPr>
          <p:cNvSpPr txBox="1"/>
          <p:nvPr/>
        </p:nvSpPr>
        <p:spPr>
          <a:xfrm>
            <a:off x="466627" y="3871008"/>
            <a:ext cx="1213853" cy="461665"/>
          </a:xfrm>
          <a:prstGeom prst="rect">
            <a:avLst/>
          </a:prstGeom>
          <a:noFill/>
        </p:spPr>
        <p:txBody>
          <a:bodyPr wrap="square" rtlCol="0">
            <a:spAutoFit/>
          </a:bodyPr>
          <a:lstStyle/>
          <a:p>
            <a:pPr algn="ctr"/>
            <a:r>
              <a:rPr lang="de-DE" sz="1200" dirty="0">
                <a:solidFill>
                  <a:srgbClr val="FF9100"/>
                </a:solidFill>
                <a:latin typeface="TWK Everett" panose="020B0204000000000000"/>
              </a:rPr>
              <a:t>Cloud-Lösungen sind verboten</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9230" name="Picture 14">
            <a:extLst>
              <a:ext uri="{FF2B5EF4-FFF2-40B4-BE49-F238E27FC236}">
                <a16:creationId xmlns:a16="http://schemas.microsoft.com/office/drawing/2014/main" id="{D7EC47C4-3B45-500D-FF81-CE4EBC713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3958" y="2435708"/>
            <a:ext cx="1440086" cy="144008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Gerade Verbindung mit Pfeil 33">
            <a:extLst>
              <a:ext uri="{FF2B5EF4-FFF2-40B4-BE49-F238E27FC236}">
                <a16:creationId xmlns:a16="http://schemas.microsoft.com/office/drawing/2014/main" id="{3595A622-3582-12A3-FF8D-3B7F066159CE}"/>
              </a:ext>
            </a:extLst>
          </p:cNvPr>
          <p:cNvCxnSpPr>
            <a:cxnSpLocks/>
            <a:stCxn id="9220" idx="3"/>
            <a:endCxn id="9230" idx="1"/>
          </p:cNvCxnSpPr>
          <p:nvPr/>
        </p:nvCxnSpPr>
        <p:spPr>
          <a:xfrm flipV="1">
            <a:off x="1600200" y="3155751"/>
            <a:ext cx="723758" cy="1"/>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9" name="Textfeld 38">
            <a:extLst>
              <a:ext uri="{FF2B5EF4-FFF2-40B4-BE49-F238E27FC236}">
                <a16:creationId xmlns:a16="http://schemas.microsoft.com/office/drawing/2014/main" id="{2062EF89-F6DC-9AB6-EAB6-1A74C43C04CF}"/>
              </a:ext>
            </a:extLst>
          </p:cNvPr>
          <p:cNvSpPr txBox="1"/>
          <p:nvPr/>
        </p:nvSpPr>
        <p:spPr>
          <a:xfrm>
            <a:off x="2600161" y="3882098"/>
            <a:ext cx="860262"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cxnSp>
        <p:nvCxnSpPr>
          <p:cNvPr id="40" name="Gerade Verbindung mit Pfeil 39">
            <a:extLst>
              <a:ext uri="{FF2B5EF4-FFF2-40B4-BE49-F238E27FC236}">
                <a16:creationId xmlns:a16="http://schemas.microsoft.com/office/drawing/2014/main" id="{F7D65C75-98B8-D287-EB78-7FEAF4D3B1D3}"/>
              </a:ext>
            </a:extLst>
          </p:cNvPr>
          <p:cNvCxnSpPr>
            <a:cxnSpLocks/>
          </p:cNvCxnSpPr>
          <p:nvPr/>
        </p:nvCxnSpPr>
        <p:spPr>
          <a:xfrm flipV="1">
            <a:off x="3890118" y="1774658"/>
            <a:ext cx="1432394" cy="13023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3" name="Textfeld 42">
            <a:extLst>
              <a:ext uri="{FF2B5EF4-FFF2-40B4-BE49-F238E27FC236}">
                <a16:creationId xmlns:a16="http://schemas.microsoft.com/office/drawing/2014/main" id="{AAB35D21-71B6-3618-49AE-97EEBA7E327D}"/>
              </a:ext>
            </a:extLst>
          </p:cNvPr>
          <p:cNvSpPr txBox="1"/>
          <p:nvPr/>
        </p:nvSpPr>
        <p:spPr>
          <a:xfrm>
            <a:off x="5402792" y="1404433"/>
            <a:ext cx="5803946" cy="646331"/>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stellt eine </a:t>
            </a:r>
            <a:r>
              <a:rPr lang="de-DE" sz="1200" i="1" dirty="0" err="1">
                <a:solidFill>
                  <a:srgbClr val="FF9100"/>
                </a:solidFill>
                <a:latin typeface="TWK Everett" panose="020B0204000000000000"/>
              </a:rPr>
              <a:t>Local</a:t>
            </a:r>
            <a:r>
              <a:rPr lang="de-DE" sz="1200" i="1" dirty="0">
                <a:solidFill>
                  <a:srgbClr val="FF9100"/>
                </a:solidFill>
                <a:latin typeface="TWK Everett" panose="020B0204000000000000"/>
              </a:rPr>
              <a:t> Emulator Suite </a:t>
            </a:r>
            <a:r>
              <a:rPr lang="de-DE" sz="1200" dirty="0">
                <a:solidFill>
                  <a:srgbClr val="FF9100"/>
                </a:solidFill>
                <a:latin typeface="TWK Everett" panose="020B0204000000000000"/>
              </a:rPr>
              <a:t>bereit, welche das Verhalten der echten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-Dienste lokal nachbildet. Für unsere Zwecke benötigen wir nur den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Dienst und die </a:t>
            </a:r>
            <a:r>
              <a:rPr lang="de-DE" sz="1200" i="1" dirty="0">
                <a:solidFill>
                  <a:srgbClr val="FF9100"/>
                </a:solidFill>
                <a:latin typeface="TWK Everett" panose="020B0204000000000000"/>
              </a:rPr>
              <a:t>Emulator-UI</a:t>
            </a:r>
            <a:r>
              <a:rPr lang="de-DE" sz="1200" dirty="0">
                <a:solidFill>
                  <a:srgbClr val="FF9100"/>
                </a:solidFill>
                <a:latin typeface="TWK Everett" panose="020B0204000000000000"/>
              </a:rPr>
              <a:t> für eine visuelle Darstellung.</a:t>
            </a:r>
          </a:p>
        </p:txBody>
      </p:sp>
      <p:pic>
        <p:nvPicPr>
          <p:cNvPr id="46" name="Grafik 45" descr="Ein Bild, das Text, Screenshot, Diagramm, Kleidung enthält.&#10;&#10;KI-generierte Inhalte können fehlerhaft sein.">
            <a:extLst>
              <a:ext uri="{FF2B5EF4-FFF2-40B4-BE49-F238E27FC236}">
                <a16:creationId xmlns:a16="http://schemas.microsoft.com/office/drawing/2014/main" id="{4B91007C-8EB1-B0E4-4A09-AE40A8E0A6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0134" y="3383600"/>
            <a:ext cx="4218711" cy="2720085"/>
          </a:xfrm>
          <a:prstGeom prst="rect">
            <a:avLst/>
          </a:prstGeom>
        </p:spPr>
      </p:pic>
    </p:spTree>
    <p:extLst>
      <p:ext uri="{BB962C8B-B14F-4D97-AF65-F5344CB8AC3E}">
        <p14:creationId xmlns:p14="http://schemas.microsoft.com/office/powerpoint/2010/main" val="15077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9230"/>
                                        </p:tgtEl>
                                        <p:attrNameLst>
                                          <p:attrName>style.visibility</p:attrName>
                                        </p:attrNameLst>
                                      </p:cBhvr>
                                      <p:to>
                                        <p:strVal val="visible"/>
                                      </p:to>
                                    </p:set>
                                    <p:animEffect transition="in" filter="wipe(down)">
                                      <p:cBhvr>
                                        <p:cTn id="10" dur="500"/>
                                        <p:tgtEl>
                                          <p:spTgt spid="92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par>
                                <p:cTn id="22" presetID="2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4"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24.05.2025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3" name="Textfeld 2">
            <a:extLst>
              <a:ext uri="{FF2B5EF4-FFF2-40B4-BE49-F238E27FC236}">
                <a16:creationId xmlns:a16="http://schemas.microsoft.com/office/drawing/2014/main" id="{EE885DC2-DE1E-6757-ACDF-F6A66F8C55A1}"/>
              </a:ext>
            </a:extLst>
          </p:cNvPr>
          <p:cNvSpPr txBox="1"/>
          <p:nvPr/>
        </p:nvSpPr>
        <p:spPr>
          <a:xfrm>
            <a:off x="2742175" y="3034712"/>
            <a:ext cx="5803946" cy="461665"/>
          </a:xfrm>
          <a:prstGeom prst="rect">
            <a:avLst/>
          </a:prstGeom>
          <a:noFill/>
        </p:spPr>
        <p:txBody>
          <a:bodyPr wrap="square" rtlCol="0">
            <a:spAutoFit/>
          </a:bodyPr>
          <a:lstStyle/>
          <a:p>
            <a:r>
              <a:rPr lang="de-DE" sz="1200" b="1" dirty="0">
                <a:solidFill>
                  <a:srgbClr val="FF0000"/>
                </a:solidFill>
                <a:highlight>
                  <a:srgbClr val="FFFF00"/>
                </a:highlight>
                <a:latin typeface="TWK Everett" panose="020B0204000000000000"/>
              </a:rPr>
              <a:t>@Frage an alle</a:t>
            </a:r>
            <a:r>
              <a:rPr lang="de-DE" sz="1200" dirty="0">
                <a:solidFill>
                  <a:srgbClr val="FF9100"/>
                </a:solidFill>
                <a:latin typeface="TWK Everett" panose="020B0204000000000000"/>
              </a:rPr>
              <a:t>: Hier noch eine Folie dazu, für das genaue Setup und die Probleme mit Docker?</a:t>
            </a:r>
          </a:p>
        </p:txBody>
      </p:sp>
    </p:spTree>
    <p:extLst>
      <p:ext uri="{BB962C8B-B14F-4D97-AF65-F5344CB8AC3E}">
        <p14:creationId xmlns:p14="http://schemas.microsoft.com/office/powerpoint/2010/main" val="1619208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Aufbau Datenstruktur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24.05.2025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descr="Ein Bild, das Text, Screenshot, Zahl, Diagramm enthält.&#10;&#10;KI-generierte Inhalte können fehlerhaft sein.">
            <a:extLst>
              <a:ext uri="{FF2B5EF4-FFF2-40B4-BE49-F238E27FC236}">
                <a16:creationId xmlns:a16="http://schemas.microsoft.com/office/drawing/2014/main" id="{B795CEF0-9C3F-4707-A613-99A27F63E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0017" y="1433454"/>
            <a:ext cx="5353050" cy="4621759"/>
          </a:xfrm>
          <a:prstGeom prst="rect">
            <a:avLst/>
          </a:prstGeom>
        </p:spPr>
      </p:pic>
      <p:sp>
        <p:nvSpPr>
          <p:cNvPr id="7" name="Textfeld 6">
            <a:extLst>
              <a:ext uri="{FF2B5EF4-FFF2-40B4-BE49-F238E27FC236}">
                <a16:creationId xmlns:a16="http://schemas.microsoft.com/office/drawing/2014/main" id="{0C88AD8B-B884-879E-111A-BDE44A4AE2AF}"/>
              </a:ext>
            </a:extLst>
          </p:cNvPr>
          <p:cNvSpPr txBox="1"/>
          <p:nvPr/>
        </p:nvSpPr>
        <p:spPr>
          <a:xfrm>
            <a:off x="386347" y="1558615"/>
            <a:ext cx="2441074" cy="830997"/>
          </a:xfrm>
          <a:prstGeom prst="rect">
            <a:avLst/>
          </a:prstGeom>
          <a:noFill/>
        </p:spPr>
        <p:txBody>
          <a:bodyPr wrap="square" rtlCol="0">
            <a:spAutoFit/>
          </a:bodyPr>
          <a:lstStyle/>
          <a:p>
            <a:pPr algn="ctr"/>
            <a:r>
              <a:rPr lang="de-DE" sz="1200" dirty="0">
                <a:solidFill>
                  <a:srgbClr val="FF9100"/>
                </a:solidFill>
                <a:latin typeface="TWK Everett" panose="020B0204000000000000"/>
              </a:rPr>
              <a:t>Aus neun relationalen Tabellen wurden vier </a:t>
            </a:r>
            <a:r>
              <a:rPr lang="de-DE" sz="1200" i="1" dirty="0">
                <a:solidFill>
                  <a:srgbClr val="FF9100"/>
                </a:solidFill>
                <a:latin typeface="TWK Everett" panose="020B0204000000000000"/>
              </a:rPr>
              <a:t>Haupt-Collections</a:t>
            </a:r>
            <a:r>
              <a:rPr lang="de-DE" sz="1200" dirty="0">
                <a:solidFill>
                  <a:srgbClr val="FF9100"/>
                </a:solidFill>
                <a:latin typeface="TWK Everett" panose="020B0204000000000000"/>
              </a:rPr>
              <a:t> gebaut: </a:t>
            </a:r>
            <a:r>
              <a:rPr lang="de-DE" sz="1200" i="1" dirty="0" err="1">
                <a:solidFill>
                  <a:srgbClr val="FF9100"/>
                </a:solidFill>
                <a:latin typeface="TWK Everett" panose="020B0204000000000000"/>
              </a:rPr>
              <a:t>kurse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angebot</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teilnehmer</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kursleiter</a:t>
            </a:r>
            <a:endParaRPr lang="de-DE" sz="1200" i="1" dirty="0">
              <a:solidFill>
                <a:srgbClr val="FF9100"/>
              </a:solidFill>
              <a:latin typeface="TWK Everett" panose="020B0204000000000000"/>
            </a:endParaRPr>
          </a:p>
        </p:txBody>
      </p:sp>
      <p:sp>
        <p:nvSpPr>
          <p:cNvPr id="11" name="Textfeld 10">
            <a:extLst>
              <a:ext uri="{FF2B5EF4-FFF2-40B4-BE49-F238E27FC236}">
                <a16:creationId xmlns:a16="http://schemas.microsoft.com/office/drawing/2014/main" id="{16C5E502-2849-2B9C-5B75-C4B1B44FB554}"/>
              </a:ext>
            </a:extLst>
          </p:cNvPr>
          <p:cNvSpPr txBox="1"/>
          <p:nvPr/>
        </p:nvSpPr>
        <p:spPr>
          <a:xfrm>
            <a:off x="386344" y="2848941"/>
            <a:ext cx="2441077" cy="1015663"/>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kurse</a:t>
            </a:r>
            <a:r>
              <a:rPr lang="de-DE" sz="1200" dirty="0">
                <a:solidFill>
                  <a:srgbClr val="FF9100"/>
                </a:solidFill>
                <a:latin typeface="TWK Everett" panose="020B0204000000000000"/>
              </a:rPr>
              <a:t> beinhaltet in seinen Dokumenten jeweils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dir vorher eigene Tabellen waren -&gt; </a:t>
            </a:r>
            <a:r>
              <a:rPr lang="de-DE" sz="1200" i="1" dirty="0" err="1">
                <a:solidFill>
                  <a:srgbClr val="FF9100"/>
                </a:solidFill>
                <a:latin typeface="TWK Everett" panose="020B0204000000000000"/>
              </a:rPr>
              <a:t>kursliteratur</a:t>
            </a:r>
            <a:r>
              <a:rPr lang="de-DE" sz="1200" dirty="0">
                <a:solidFill>
                  <a:srgbClr val="FF9100"/>
                </a:solidFill>
                <a:latin typeface="TWK Everett" panose="020B0204000000000000"/>
              </a:rPr>
              <a:t> und </a:t>
            </a:r>
            <a:r>
              <a:rPr lang="de-DE" sz="1200" i="1" dirty="0" err="1">
                <a:solidFill>
                  <a:srgbClr val="FF9100"/>
                </a:solidFill>
                <a:latin typeface="TWK Everett" panose="020B0204000000000000"/>
              </a:rPr>
              <a:t>voraussetzungen</a:t>
            </a:r>
            <a:endParaRPr lang="de-DE" sz="1200" i="1" dirty="0">
              <a:solidFill>
                <a:srgbClr val="FF9100"/>
              </a:solidFill>
              <a:latin typeface="TWK Everett" panose="020B0204000000000000"/>
            </a:endParaRPr>
          </a:p>
        </p:txBody>
      </p:sp>
      <p:sp>
        <p:nvSpPr>
          <p:cNvPr id="12" name="Textfeld 11">
            <a:extLst>
              <a:ext uri="{FF2B5EF4-FFF2-40B4-BE49-F238E27FC236}">
                <a16:creationId xmlns:a16="http://schemas.microsoft.com/office/drawing/2014/main" id="{24C965C2-5AC1-D9D9-A6E9-9E9D2EB000A3}"/>
              </a:ext>
            </a:extLst>
          </p:cNvPr>
          <p:cNvSpPr txBox="1"/>
          <p:nvPr/>
        </p:nvSpPr>
        <p:spPr>
          <a:xfrm>
            <a:off x="386343" y="4429622"/>
            <a:ext cx="2441078" cy="1384995"/>
          </a:xfrm>
          <a:prstGeom prst="rect">
            <a:avLst/>
          </a:prstGeom>
          <a:noFill/>
        </p:spPr>
        <p:txBody>
          <a:bodyPr wrap="square" rtlCol="0">
            <a:spAutoFit/>
          </a:bodyPr>
          <a:lstStyle/>
          <a:p>
            <a:pPr algn="ctr"/>
            <a:r>
              <a:rPr lang="de-DE" sz="1200" i="1" dirty="0" err="1">
                <a:solidFill>
                  <a:srgbClr val="FF9100"/>
                </a:solidFill>
                <a:latin typeface="TWK Everett" panose="020B0204000000000000"/>
              </a:rPr>
              <a:t>teilnehmer</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dir vorher eine eigene Tabelle war -&gt; </a:t>
            </a:r>
            <a:r>
              <a:rPr lang="de-DE" sz="1200" i="1" dirty="0">
                <a:solidFill>
                  <a:srgbClr val="FF9100"/>
                </a:solidFill>
                <a:latin typeface="TWK Everett" panose="020B0204000000000000"/>
              </a:rPr>
              <a:t>teilnahmen</a:t>
            </a:r>
            <a:r>
              <a:rPr lang="de-DE" sz="1200" dirty="0">
                <a:solidFill>
                  <a:srgbClr val="FF9100"/>
                </a:solidFill>
                <a:latin typeface="TWK Everett" panose="020B0204000000000000"/>
              </a:rPr>
              <a:t> -&gt; mit dem neuen Feld </a:t>
            </a:r>
            <a:r>
              <a:rPr lang="de-DE" sz="1200" i="1" dirty="0" err="1">
                <a:solidFill>
                  <a:srgbClr val="FF9100"/>
                </a:solidFill>
                <a:latin typeface="TWK Everett" panose="020B0204000000000000"/>
              </a:rPr>
              <a:t>Gebuehr</a:t>
            </a:r>
            <a:r>
              <a:rPr lang="de-DE" sz="1200" dirty="0">
                <a:solidFill>
                  <a:srgbClr val="FF9100"/>
                </a:solidFill>
                <a:latin typeface="TWK Everett" panose="020B0204000000000000"/>
              </a:rPr>
              <a:t>, was vorher ebenfalls eine</a:t>
            </a:r>
          </a:p>
          <a:p>
            <a:pPr algn="ctr"/>
            <a:r>
              <a:rPr lang="de-DE" sz="1200" dirty="0">
                <a:solidFill>
                  <a:srgbClr val="FF9100"/>
                </a:solidFill>
                <a:latin typeface="TWK Everett" panose="020B0204000000000000"/>
              </a:rPr>
              <a:t> eigene Tabelle war</a:t>
            </a:r>
            <a:endParaRPr lang="de-DE" sz="1200" i="1" dirty="0">
              <a:solidFill>
                <a:srgbClr val="FF9100"/>
              </a:solidFill>
              <a:latin typeface="TWK Everett" panose="020B0204000000000000"/>
            </a:endParaRPr>
          </a:p>
        </p:txBody>
      </p:sp>
      <p:sp>
        <p:nvSpPr>
          <p:cNvPr id="13" name="Textfeld 12">
            <a:extLst>
              <a:ext uri="{FF2B5EF4-FFF2-40B4-BE49-F238E27FC236}">
                <a16:creationId xmlns:a16="http://schemas.microsoft.com/office/drawing/2014/main" id="{BA928EEE-23DB-C693-7F32-DB978758DC49}"/>
              </a:ext>
            </a:extLst>
          </p:cNvPr>
          <p:cNvSpPr txBox="1"/>
          <p:nvPr/>
        </p:nvSpPr>
        <p:spPr>
          <a:xfrm>
            <a:off x="8765663" y="4858431"/>
            <a:ext cx="2441077" cy="830997"/>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beinhaltet keine</a:t>
            </a:r>
            <a:r>
              <a:rPr lang="de-DE" sz="1200" i="1" dirty="0">
                <a:solidFill>
                  <a:srgbClr val="FF9100"/>
                </a:solidFill>
                <a:latin typeface="TWK Everett" panose="020B0204000000000000"/>
              </a:rPr>
              <a:t> Sub-Collections</a:t>
            </a:r>
            <a:r>
              <a:rPr lang="de-DE" sz="1200" dirty="0">
                <a:solidFill>
                  <a:srgbClr val="FF9100"/>
                </a:solidFill>
                <a:latin typeface="TWK Everett" panose="020B0204000000000000"/>
              </a:rPr>
              <a:t> oder Änderungen gegenüber der alten relationalen Tabelle</a:t>
            </a:r>
            <a:endParaRPr lang="de-DE" sz="1200" i="1" dirty="0">
              <a:solidFill>
                <a:srgbClr val="FF9100"/>
              </a:solidFill>
              <a:latin typeface="TWK Everett" panose="020B0204000000000000"/>
            </a:endParaRPr>
          </a:p>
        </p:txBody>
      </p:sp>
      <p:sp>
        <p:nvSpPr>
          <p:cNvPr id="14" name="Textfeld 13">
            <a:extLst>
              <a:ext uri="{FF2B5EF4-FFF2-40B4-BE49-F238E27FC236}">
                <a16:creationId xmlns:a16="http://schemas.microsoft.com/office/drawing/2014/main" id="{3474B61E-07AF-12AF-4423-47BA771A0A4B}"/>
              </a:ext>
            </a:extLst>
          </p:cNvPr>
          <p:cNvSpPr txBox="1"/>
          <p:nvPr/>
        </p:nvSpPr>
        <p:spPr>
          <a:xfrm>
            <a:off x="8713197" y="1433454"/>
            <a:ext cx="2441078" cy="3046988"/>
          </a:xfrm>
          <a:prstGeom prst="rect">
            <a:avLst/>
          </a:prstGeom>
          <a:noFill/>
        </p:spPr>
        <p:txBody>
          <a:bodyPr wrap="square" rtlCol="0">
            <a:spAutoFit/>
          </a:bodyPr>
          <a:lstStyle/>
          <a:p>
            <a:pPr algn="ctr"/>
            <a:r>
              <a:rPr lang="de-DE" sz="1200" i="1" dirty="0" err="1">
                <a:solidFill>
                  <a:srgbClr val="FF9100"/>
                </a:solidFill>
                <a:latin typeface="TWK Everett" panose="020B0204000000000000"/>
              </a:rPr>
              <a:t>angebote</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die ebenfalls eine Haupt-Collection ist -&gt; </a:t>
            </a:r>
            <a:r>
              <a:rPr lang="de-DE" sz="1200" i="1" dirty="0" err="1">
                <a:solidFill>
                  <a:srgbClr val="FF9100"/>
                </a:solidFill>
                <a:latin typeface="TWK Everett" panose="020B0204000000000000"/>
              </a:rPr>
              <a:t>kursleiter</a:t>
            </a:r>
            <a:r>
              <a:rPr lang="de-DE" sz="1200" i="1" dirty="0">
                <a:solidFill>
                  <a:srgbClr val="FF9100"/>
                </a:solidFill>
                <a:latin typeface="TWK Everett" panose="020B0204000000000000"/>
              </a:rPr>
              <a:t>. </a:t>
            </a:r>
          </a:p>
          <a:p>
            <a:pPr algn="ctr"/>
            <a:endParaRPr lang="de-DE" sz="1200" i="1" dirty="0">
              <a:solidFill>
                <a:srgbClr val="FF9100"/>
              </a:solidFill>
              <a:latin typeface="TWK Everett" panose="020B0204000000000000"/>
            </a:endParaRPr>
          </a:p>
          <a:p>
            <a:pPr algn="ctr"/>
            <a:r>
              <a:rPr lang="de-DE" sz="1200" dirty="0">
                <a:solidFill>
                  <a:srgbClr val="FF9100"/>
                </a:solidFill>
                <a:latin typeface="TWK Everett" panose="020B0204000000000000"/>
              </a:rPr>
              <a:t>Außerdem ist ein weiters Feld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hier hinzugekommen.</a:t>
            </a:r>
          </a:p>
          <a:p>
            <a:pPr algn="ctr"/>
            <a:endParaRPr lang="de-DE" sz="1200" dirty="0">
              <a:solidFill>
                <a:srgbClr val="FF9100"/>
              </a:solidFill>
              <a:latin typeface="TWK Everett" panose="020B0204000000000000"/>
            </a:endParaRPr>
          </a:p>
          <a:p>
            <a:pPr algn="ctr"/>
            <a:r>
              <a:rPr lang="de-DE" sz="1200" dirty="0">
                <a:solidFill>
                  <a:srgbClr val="FF9100"/>
                </a:solidFill>
                <a:latin typeface="TWK Everett" panose="020B0204000000000000"/>
              </a:rPr>
              <a:t>Die redundante Speicherung von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und 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a:t>
            </a: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als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erleichtert uns Abfragen, die sonst mit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gelöst werden oder mit vielfachen Lesen von mehreren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-&gt; </a:t>
            </a:r>
            <a:r>
              <a:rPr lang="de-DE" sz="1200" b="1" i="1" dirty="0">
                <a:solidFill>
                  <a:srgbClr val="FF9100"/>
                </a:solidFill>
                <a:latin typeface="TWK Everett" panose="020B0204000000000000"/>
              </a:rPr>
              <a:t>Best Practice </a:t>
            </a:r>
            <a:r>
              <a:rPr lang="de-DE" sz="1200" dirty="0">
                <a:solidFill>
                  <a:srgbClr val="FF9100"/>
                </a:solidFill>
                <a:latin typeface="TWK Everett" panose="020B0204000000000000"/>
              </a:rPr>
              <a:t>in dokumentenbasierten Datenbanken</a:t>
            </a:r>
          </a:p>
        </p:txBody>
      </p:sp>
      <p:cxnSp>
        <p:nvCxnSpPr>
          <p:cNvPr id="15" name="Gerade Verbindung mit Pfeil 14">
            <a:extLst>
              <a:ext uri="{FF2B5EF4-FFF2-40B4-BE49-F238E27FC236}">
                <a16:creationId xmlns:a16="http://schemas.microsoft.com/office/drawing/2014/main" id="{23F99F0F-C02B-87E3-5C7A-68697134D131}"/>
              </a:ext>
            </a:extLst>
          </p:cNvPr>
          <p:cNvCxnSpPr>
            <a:cxnSpLocks/>
            <a:endCxn id="11" idx="0"/>
          </p:cNvCxnSpPr>
          <p:nvPr/>
        </p:nvCxnSpPr>
        <p:spPr>
          <a:xfrm flipH="1">
            <a:off x="1606883" y="1974113"/>
            <a:ext cx="2604170" cy="87482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Gerade Verbindung mit Pfeil 21">
            <a:extLst>
              <a:ext uri="{FF2B5EF4-FFF2-40B4-BE49-F238E27FC236}">
                <a16:creationId xmlns:a16="http://schemas.microsoft.com/office/drawing/2014/main" id="{474F40C7-A3B1-3FE7-2B93-FF4DF18C22D4}"/>
              </a:ext>
            </a:extLst>
          </p:cNvPr>
          <p:cNvCxnSpPr>
            <a:cxnSpLocks/>
            <a:endCxn id="12" idx="0"/>
          </p:cNvCxnSpPr>
          <p:nvPr/>
        </p:nvCxnSpPr>
        <p:spPr>
          <a:xfrm flipH="1">
            <a:off x="1606882" y="4323933"/>
            <a:ext cx="2525965" cy="10568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4A8FB175-2A66-608B-4218-2FB333E65CFD}"/>
              </a:ext>
            </a:extLst>
          </p:cNvPr>
          <p:cNvCxnSpPr>
            <a:cxnSpLocks/>
          </p:cNvCxnSpPr>
          <p:nvPr/>
        </p:nvCxnSpPr>
        <p:spPr>
          <a:xfrm flipV="1">
            <a:off x="7236995" y="1618247"/>
            <a:ext cx="1666373" cy="35586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C36642EE-87B8-7566-BB6D-E98B09D40291}"/>
              </a:ext>
            </a:extLst>
          </p:cNvPr>
          <p:cNvCxnSpPr>
            <a:cxnSpLocks/>
          </p:cNvCxnSpPr>
          <p:nvPr/>
        </p:nvCxnSpPr>
        <p:spPr>
          <a:xfrm>
            <a:off x="6773779" y="4294784"/>
            <a:ext cx="2201779" cy="711363"/>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49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Typsicherheit und Abfragen mit TypeScript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24.05.2025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8</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a:extLst>
              <a:ext uri="{FF2B5EF4-FFF2-40B4-BE49-F238E27FC236}">
                <a16:creationId xmlns:a16="http://schemas.microsoft.com/office/drawing/2014/main" id="{FC967C28-E2B1-BC01-5177-10CED708B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4" y="5394667"/>
            <a:ext cx="8090867" cy="311952"/>
          </a:xfrm>
          <a:prstGeom prst="rect">
            <a:avLst/>
          </a:prstGeom>
        </p:spPr>
      </p:pic>
      <p:pic>
        <p:nvPicPr>
          <p:cNvPr id="13" name="Grafik 12" descr="Ein Bild, das Text, Screenshot, Schrift enthält.&#10;&#10;KI-generierte Inhalte können fehlerhaft sein.">
            <a:extLst>
              <a:ext uri="{FF2B5EF4-FFF2-40B4-BE49-F238E27FC236}">
                <a16:creationId xmlns:a16="http://schemas.microsoft.com/office/drawing/2014/main" id="{FC75D69B-ADA9-CA20-E1EF-C2F74AC00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2752" y="2645911"/>
            <a:ext cx="1798202" cy="1566176"/>
          </a:xfrm>
          <a:prstGeom prst="rect">
            <a:avLst/>
          </a:prstGeom>
        </p:spPr>
      </p:pic>
      <p:sp>
        <p:nvSpPr>
          <p:cNvPr id="14" name="Textfeld 13">
            <a:extLst>
              <a:ext uri="{FF2B5EF4-FFF2-40B4-BE49-F238E27FC236}">
                <a16:creationId xmlns:a16="http://schemas.microsoft.com/office/drawing/2014/main" id="{11F4EBE6-348B-3AC3-FC83-2C8A0050A40C}"/>
              </a:ext>
            </a:extLst>
          </p:cNvPr>
          <p:cNvSpPr txBox="1"/>
          <p:nvPr/>
        </p:nvSpPr>
        <p:spPr>
          <a:xfrm>
            <a:off x="386347" y="1622202"/>
            <a:ext cx="2441074" cy="830997"/>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bietet standardmäßig keine Typsicherheit, daher haben wir uns für TypeScript entschieden, um diese zu gewährleisten </a:t>
            </a:r>
          </a:p>
        </p:txBody>
      </p:sp>
      <p:sp>
        <p:nvSpPr>
          <p:cNvPr id="15" name="Textfeld 14">
            <a:extLst>
              <a:ext uri="{FF2B5EF4-FFF2-40B4-BE49-F238E27FC236}">
                <a16:creationId xmlns:a16="http://schemas.microsoft.com/office/drawing/2014/main" id="{ABF5E436-83DA-3AA9-805F-E1B9E77E6C17}"/>
              </a:ext>
            </a:extLst>
          </p:cNvPr>
          <p:cNvSpPr txBox="1"/>
          <p:nvPr/>
        </p:nvSpPr>
        <p:spPr>
          <a:xfrm>
            <a:off x="3770833" y="1622202"/>
            <a:ext cx="4900426" cy="646331"/>
          </a:xfrm>
          <a:prstGeom prst="rect">
            <a:avLst/>
          </a:prstGeom>
          <a:noFill/>
        </p:spPr>
        <p:txBody>
          <a:bodyPr wrap="square" rtlCol="0">
            <a:spAutoFit/>
          </a:bodyPr>
          <a:lstStyle/>
          <a:p>
            <a:r>
              <a:rPr lang="de-DE" sz="1200" dirty="0">
                <a:solidFill>
                  <a:srgbClr val="FF9100"/>
                </a:solidFill>
                <a:latin typeface="TWK Everett" panose="020B0204000000000000"/>
              </a:rPr>
              <a:t>Für die Definition dieser Typsicherheit und den Abfragen an die Datenbank nutzen wir das </a:t>
            </a:r>
            <a:r>
              <a:rPr lang="de-DE" sz="1200" i="1" dirty="0">
                <a:solidFill>
                  <a:srgbClr val="FF9100"/>
                </a:solidFill>
                <a:latin typeface="TWK Everett" panose="020B0204000000000000"/>
              </a:rPr>
              <a:t>npm-Paket @google-cloud/firestore (</a:t>
            </a:r>
            <a:r>
              <a:rPr lang="de-DE" sz="1200" i="1" dirty="0">
                <a:solidFill>
                  <a:srgbClr val="FF9100"/>
                </a:solidFill>
                <a:latin typeface="TWK Everett" panose="020B0204000000000000"/>
                <a:hlinkClick r:id="rId6"/>
              </a:rPr>
              <a:t>https://www.npmjs.com/package/@google-cloud/firestore</a:t>
            </a:r>
            <a:r>
              <a:rPr lang="de-DE" sz="1200" i="1" dirty="0">
                <a:solidFill>
                  <a:srgbClr val="FF9100"/>
                </a:solidFill>
                <a:latin typeface="TWK Everett" panose="020B0204000000000000"/>
              </a:rPr>
              <a:t>)</a:t>
            </a:r>
            <a:endParaRPr lang="de-DE" sz="1200" dirty="0">
              <a:solidFill>
                <a:srgbClr val="FF9100"/>
              </a:solidFill>
              <a:latin typeface="TWK Everett" panose="020B0204000000000000"/>
            </a:endParaRPr>
          </a:p>
        </p:txBody>
      </p:sp>
      <p:cxnSp>
        <p:nvCxnSpPr>
          <p:cNvPr id="22" name="Gerade Verbindung mit Pfeil 21">
            <a:extLst>
              <a:ext uri="{FF2B5EF4-FFF2-40B4-BE49-F238E27FC236}">
                <a16:creationId xmlns:a16="http://schemas.microsoft.com/office/drawing/2014/main" id="{B7D31C5A-A3C9-B55E-19F6-30189C19495B}"/>
              </a:ext>
            </a:extLst>
          </p:cNvPr>
          <p:cNvCxnSpPr>
            <a:cxnSpLocks/>
          </p:cNvCxnSpPr>
          <p:nvPr/>
        </p:nvCxnSpPr>
        <p:spPr>
          <a:xfrm>
            <a:off x="2827421" y="1934526"/>
            <a:ext cx="943413"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28" name="Grafik 27">
            <a:extLst>
              <a:ext uri="{FF2B5EF4-FFF2-40B4-BE49-F238E27FC236}">
                <a16:creationId xmlns:a16="http://schemas.microsoft.com/office/drawing/2014/main" id="{A86E15C4-31A4-CDF4-027F-20E3D6669821}"/>
              </a:ext>
            </a:extLst>
          </p:cNvPr>
          <p:cNvPicPr>
            <a:picLocks noChangeAspect="1"/>
          </p:cNvPicPr>
          <p:nvPr/>
        </p:nvPicPr>
        <p:blipFill>
          <a:blip r:embed="rId7"/>
          <a:stretch>
            <a:fillRect/>
          </a:stretch>
        </p:blipFill>
        <p:spPr>
          <a:xfrm>
            <a:off x="8617642" y="1618781"/>
            <a:ext cx="2727673" cy="597353"/>
          </a:xfrm>
          <a:prstGeom prst="rect">
            <a:avLst/>
          </a:prstGeom>
        </p:spPr>
      </p:pic>
      <p:sp>
        <p:nvSpPr>
          <p:cNvPr id="29" name="Rechteck: abgerundete Ecken 28">
            <a:extLst>
              <a:ext uri="{FF2B5EF4-FFF2-40B4-BE49-F238E27FC236}">
                <a16:creationId xmlns:a16="http://schemas.microsoft.com/office/drawing/2014/main" id="{5F312F16-97E8-50E3-D051-C4E9A81CC4C1}"/>
              </a:ext>
            </a:extLst>
          </p:cNvPr>
          <p:cNvSpPr/>
          <p:nvPr/>
        </p:nvSpPr>
        <p:spPr>
          <a:xfrm>
            <a:off x="386347" y="3206000"/>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Definition der Typen</a:t>
            </a:r>
          </a:p>
        </p:txBody>
      </p:sp>
      <p:cxnSp>
        <p:nvCxnSpPr>
          <p:cNvPr id="30" name="Gerade Verbindung mit Pfeil 29">
            <a:extLst>
              <a:ext uri="{FF2B5EF4-FFF2-40B4-BE49-F238E27FC236}">
                <a16:creationId xmlns:a16="http://schemas.microsoft.com/office/drawing/2014/main" id="{EECEF827-DE04-C63E-C35A-0224E66D2D01}"/>
              </a:ext>
            </a:extLst>
          </p:cNvPr>
          <p:cNvCxnSpPr>
            <a:cxnSpLocks/>
          </p:cNvCxnSpPr>
          <p:nvPr/>
        </p:nvCxnSpPr>
        <p:spPr>
          <a:xfrm>
            <a:off x="1905532" y="3428999"/>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Rechteck: abgerundete Ecken 31">
            <a:extLst>
              <a:ext uri="{FF2B5EF4-FFF2-40B4-BE49-F238E27FC236}">
                <a16:creationId xmlns:a16="http://schemas.microsoft.com/office/drawing/2014/main" id="{5EF7B3AA-AE5C-1FF1-49CB-E23A5BF9E9BA}"/>
              </a:ext>
            </a:extLst>
          </p:cNvPr>
          <p:cNvSpPr/>
          <p:nvPr/>
        </p:nvSpPr>
        <p:spPr>
          <a:xfrm>
            <a:off x="4580567" y="3205999"/>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Bau eines </a:t>
            </a:r>
            <a:r>
              <a:rPr lang="de-DE" sz="1200" i="1" dirty="0">
                <a:solidFill>
                  <a:srgbClr val="FF9100"/>
                </a:solidFill>
                <a:latin typeface="TWK Everett" panose="020B0204000000000000"/>
              </a:rPr>
              <a:t>Custom Converters</a:t>
            </a:r>
          </a:p>
        </p:txBody>
      </p:sp>
      <p:cxnSp>
        <p:nvCxnSpPr>
          <p:cNvPr id="33" name="Gerade Verbindung mit Pfeil 32">
            <a:extLst>
              <a:ext uri="{FF2B5EF4-FFF2-40B4-BE49-F238E27FC236}">
                <a16:creationId xmlns:a16="http://schemas.microsoft.com/office/drawing/2014/main" id="{919862B8-FE81-AC97-427F-899960F0400E}"/>
              </a:ext>
            </a:extLst>
          </p:cNvPr>
          <p:cNvCxnSpPr>
            <a:cxnSpLocks/>
          </p:cNvCxnSpPr>
          <p:nvPr/>
        </p:nvCxnSpPr>
        <p:spPr>
          <a:xfrm>
            <a:off x="4177721" y="3428998"/>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35" name="Grafik 34">
            <a:extLst>
              <a:ext uri="{FF2B5EF4-FFF2-40B4-BE49-F238E27FC236}">
                <a16:creationId xmlns:a16="http://schemas.microsoft.com/office/drawing/2014/main" id="{1B480853-405F-DD06-4F18-9F595BDBED92}"/>
              </a:ext>
            </a:extLst>
          </p:cNvPr>
          <p:cNvPicPr>
            <a:picLocks noChangeAspect="1"/>
          </p:cNvPicPr>
          <p:nvPr/>
        </p:nvPicPr>
        <p:blipFill>
          <a:blip r:embed="rId8"/>
          <a:stretch>
            <a:fillRect/>
          </a:stretch>
        </p:blipFill>
        <p:spPr>
          <a:xfrm>
            <a:off x="6627344" y="3016258"/>
            <a:ext cx="4265095" cy="816565"/>
          </a:xfrm>
          <a:prstGeom prst="rect">
            <a:avLst/>
          </a:prstGeom>
        </p:spPr>
      </p:pic>
      <p:cxnSp>
        <p:nvCxnSpPr>
          <p:cNvPr id="36" name="Gerade Verbindung mit Pfeil 35">
            <a:extLst>
              <a:ext uri="{FF2B5EF4-FFF2-40B4-BE49-F238E27FC236}">
                <a16:creationId xmlns:a16="http://schemas.microsoft.com/office/drawing/2014/main" id="{5EB92117-E1F3-722F-0942-6DD218B6EC0C}"/>
              </a:ext>
            </a:extLst>
          </p:cNvPr>
          <p:cNvCxnSpPr>
            <a:cxnSpLocks/>
          </p:cNvCxnSpPr>
          <p:nvPr/>
        </p:nvCxnSpPr>
        <p:spPr>
          <a:xfrm>
            <a:off x="6132633" y="3430595"/>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Rechteck: abgerundete Ecken 36">
            <a:extLst>
              <a:ext uri="{FF2B5EF4-FFF2-40B4-BE49-F238E27FC236}">
                <a16:creationId xmlns:a16="http://schemas.microsoft.com/office/drawing/2014/main" id="{4A0F5591-7309-47B4-EBCB-C1A8017836F7}"/>
              </a:ext>
            </a:extLst>
          </p:cNvPr>
          <p:cNvSpPr/>
          <p:nvPr/>
        </p:nvSpPr>
        <p:spPr>
          <a:xfrm>
            <a:off x="8762748" y="4357548"/>
            <a:ext cx="2192004" cy="981636"/>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Nutzung für eine durchgängige Typprüfung beim Schreiben / Lesen / Updaten und Löschen der Daten</a:t>
            </a:r>
          </a:p>
        </p:txBody>
      </p:sp>
      <p:cxnSp>
        <p:nvCxnSpPr>
          <p:cNvPr id="38" name="Gerade Verbindung mit Pfeil 37">
            <a:extLst>
              <a:ext uri="{FF2B5EF4-FFF2-40B4-BE49-F238E27FC236}">
                <a16:creationId xmlns:a16="http://schemas.microsoft.com/office/drawing/2014/main" id="{72FA8E39-F689-AC20-C6ED-A17A20150F71}"/>
              </a:ext>
            </a:extLst>
          </p:cNvPr>
          <p:cNvCxnSpPr>
            <a:cxnSpLocks/>
          </p:cNvCxnSpPr>
          <p:nvPr/>
        </p:nvCxnSpPr>
        <p:spPr>
          <a:xfrm>
            <a:off x="9839247" y="3832823"/>
            <a:ext cx="1" cy="47027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1C4472E3-19E7-C99B-901D-6BA3510BAF86}"/>
              </a:ext>
            </a:extLst>
          </p:cNvPr>
          <p:cNvCxnSpPr>
            <a:cxnSpLocks/>
          </p:cNvCxnSpPr>
          <p:nvPr/>
        </p:nvCxnSpPr>
        <p:spPr>
          <a:xfrm flipH="1">
            <a:off x="7599941" y="4903849"/>
            <a:ext cx="953216"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44" name="Grafik 43">
            <a:extLst>
              <a:ext uri="{FF2B5EF4-FFF2-40B4-BE49-F238E27FC236}">
                <a16:creationId xmlns:a16="http://schemas.microsoft.com/office/drawing/2014/main" id="{1EE60C27-B9C7-C47B-1174-6F5AED0E9EA1}"/>
              </a:ext>
            </a:extLst>
          </p:cNvPr>
          <p:cNvPicPr>
            <a:picLocks noChangeAspect="1"/>
          </p:cNvPicPr>
          <p:nvPr/>
        </p:nvPicPr>
        <p:blipFill>
          <a:blip r:embed="rId9"/>
          <a:stretch>
            <a:fillRect/>
          </a:stretch>
        </p:blipFill>
        <p:spPr>
          <a:xfrm>
            <a:off x="386347" y="4401255"/>
            <a:ext cx="5038810" cy="590848"/>
          </a:xfrm>
          <a:prstGeom prst="rect">
            <a:avLst/>
          </a:prstGeom>
        </p:spPr>
      </p:pic>
      <p:pic>
        <p:nvPicPr>
          <p:cNvPr id="46" name="Grafik 45">
            <a:extLst>
              <a:ext uri="{FF2B5EF4-FFF2-40B4-BE49-F238E27FC236}">
                <a16:creationId xmlns:a16="http://schemas.microsoft.com/office/drawing/2014/main" id="{BB75A577-0CE0-6EEF-2147-3863908FAB4B}"/>
              </a:ext>
            </a:extLst>
          </p:cNvPr>
          <p:cNvPicPr>
            <a:picLocks noChangeAspect="1"/>
          </p:cNvPicPr>
          <p:nvPr/>
        </p:nvPicPr>
        <p:blipFill>
          <a:blip r:embed="rId10"/>
          <a:stretch>
            <a:fillRect/>
          </a:stretch>
        </p:blipFill>
        <p:spPr>
          <a:xfrm>
            <a:off x="400416" y="5111149"/>
            <a:ext cx="6429450" cy="174555"/>
          </a:xfrm>
          <a:prstGeom prst="rect">
            <a:avLst/>
          </a:prstGeom>
        </p:spPr>
      </p:pic>
    </p:spTree>
    <p:extLst>
      <p:ext uri="{BB962C8B-B14F-4D97-AF65-F5344CB8AC3E}">
        <p14:creationId xmlns:p14="http://schemas.microsoft.com/office/powerpoint/2010/main" val="288173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00"/>
                                        <p:tgtEl>
                                          <p:spTgt spid="29"/>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500"/>
                                        <p:tgtEl>
                                          <p:spTgt spid="36"/>
                                        </p:tgtEl>
                                      </p:cBhvr>
                                    </p:animEffect>
                                  </p:childTnLst>
                                </p:cTn>
                              </p:par>
                              <p:par>
                                <p:cTn id="38" presetID="22" presetClass="entr" presetSubtype="4"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down)">
                                      <p:cBhvr>
                                        <p:cTn id="45" dur="500"/>
                                        <p:tgtEl>
                                          <p:spTgt spid="3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down)">
                                      <p:cBhvr>
                                        <p:cTn id="56" dur="500"/>
                                        <p:tgtEl>
                                          <p:spTgt spid="44"/>
                                        </p:tgtEl>
                                      </p:cBhvr>
                                    </p:animEffect>
                                  </p:childTnLst>
                                </p:cTn>
                              </p:par>
                              <p:par>
                                <p:cTn id="57" presetID="22" presetClass="entr" presetSubtype="4"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down)">
                                      <p:cBhvr>
                                        <p:cTn id="59" dur="500"/>
                                        <p:tgtEl>
                                          <p:spTgt spid="46"/>
                                        </p:tgtEl>
                                      </p:cBhvr>
                                    </p:animEffect>
                                  </p:childTnLst>
                                </p:cTn>
                              </p:par>
                              <p:par>
                                <p:cTn id="60" presetID="22" presetClass="entr" presetSubtype="4"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down)">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9" grpId="0" animBg="1"/>
      <p:bldP spid="32"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24.05.2025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785652"/>
          </a:xfrm>
          <a:prstGeom prst="rect">
            <a:avLst/>
          </a:prstGeom>
          <a:noFill/>
        </p:spPr>
        <p:txBody>
          <a:bodyPr wrap="square" rtlCol="0">
            <a:spAutoFit/>
          </a:bodyPr>
          <a:lstStyle/>
          <a:p>
            <a:pPr marL="228600" indent="-228600">
              <a:buFont typeface="+mj-lt"/>
              <a:buAutoNum type="arabicPeriod"/>
            </a:pPr>
            <a:r>
              <a:rPr lang="de-DE" sz="1200" dirty="0">
                <a:solidFill>
                  <a:srgbClr val="FF9100"/>
                </a:solidFill>
                <a:latin typeface="TWK Everett" panose="020B0204000000000000"/>
              </a:rPr>
              <a:t>Keine Unterstützung für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In SQL werden Daten aus mehreren Tabellen mithilfe von </a:t>
            </a:r>
            <a:r>
              <a:rPr lang="de-DE" sz="1200" i="1" dirty="0">
                <a:solidFill>
                  <a:srgbClr val="FF9100"/>
                </a:solidFill>
                <a:latin typeface="TWK Everett" panose="020B0204000000000000"/>
              </a:rPr>
              <a:t>JOIN-Operationen</a:t>
            </a:r>
            <a:r>
              <a:rPr lang="de-DE" sz="1200" dirty="0">
                <a:solidFill>
                  <a:srgbClr val="FF9100"/>
                </a:solidFill>
                <a:latin typeface="TWK Everett" panose="020B0204000000000000"/>
              </a:rPr>
              <a:t> miteinander verbunden.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existiert eine solche Funktionalität nicht und deswegen müssen hier alle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extra gelesen werden und einzeln dann nachgeladen werden, um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miteinander zu verbinden.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Diese Einschränkung hat ebenfalls dazu geführt, dass wir Redundanzen in unsere Datenstruktur eingebaut haben, damit wir Anfragen erleichtern, die sonst mit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umgesetzt werden.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Keine Gruppierung Möglichkeit nach einem bestimmten Attribut (</a:t>
            </a:r>
            <a:r>
              <a:rPr lang="de-DE" sz="1200" i="1" dirty="0">
                <a:solidFill>
                  <a:srgbClr val="FF9100"/>
                </a:solidFill>
                <a:latin typeface="TWK Everett" panose="020B0204000000000000"/>
              </a:rPr>
              <a:t>GROUP BY) </a:t>
            </a:r>
            <a:r>
              <a:rPr lang="de-DE" sz="1200" dirty="0">
                <a:solidFill>
                  <a:srgbClr val="FF9100"/>
                </a:solidFill>
                <a:latin typeface="TWK Everett" panose="020B0204000000000000"/>
              </a:rPr>
              <a:t>und keine darauf aufbauende Bedingung zu formulieren </a:t>
            </a:r>
            <a:r>
              <a:rPr lang="de-DE" sz="1200" i="1" dirty="0">
                <a:solidFill>
                  <a:srgbClr val="FF9100"/>
                </a:solidFill>
                <a:latin typeface="TWK Everett" panose="020B0204000000000000"/>
              </a:rPr>
              <a:t>(Having)                                                                                                                                    </a:t>
            </a:r>
            <a:r>
              <a:rPr lang="de-DE" sz="1200" dirty="0">
                <a:solidFill>
                  <a:srgbClr val="FF9100"/>
                </a:solidFill>
                <a:latin typeface="TWK Everett" panose="020B0204000000000000"/>
              </a:rPr>
              <a:t>=&gt; Dies führt zu mehrere unnötige Leseanfrage, da wir alle Dokumente/Elemente einer Collection laden müssen und diese dann gruppieren</a:t>
            </a:r>
          </a:p>
          <a:p>
            <a:pPr marL="228600" indent="-228600">
              <a:buFont typeface="+mj-lt"/>
              <a:buAutoNum type="arabicPeriod"/>
            </a:pPr>
            <a:endParaRPr lang="de-DE" sz="1200" i="1"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Kein direkter Zugriff auf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Wenn man eine Sub-Collection einer Collection laden möchte, dann ist das nicht direkt möglich und man muss immer die übergeordnete Collection ebenfalls laden. Hier sind zusätzliche Leseoperationen und individuelle Nachladeprozesse erforderlich.</a:t>
            </a:r>
          </a:p>
          <a:p>
            <a:pPr marL="228600" indent="-228600">
              <a:buFont typeface="+mj-lt"/>
              <a:buAutoNum type="arabicPeriod"/>
            </a:pPr>
            <a:endParaRPr lang="de-DE" sz="1200" dirty="0">
              <a:solidFill>
                <a:srgbClr val="FF9100"/>
              </a:solidFill>
              <a:latin typeface="TWK Everett" panose="020B0204000000000000"/>
            </a:endParaRPr>
          </a:p>
          <a:p>
            <a:pPr marL="171450" indent="-171450">
              <a:buFont typeface="Symbol" panose="05050102010706020507" pitchFamily="18" charset="2"/>
              <a:buChar char="Þ"/>
            </a:pPr>
            <a:r>
              <a:rPr lang="de-DE" sz="1200" dirty="0">
                <a:solidFill>
                  <a:srgbClr val="FF9100"/>
                </a:solidFill>
                <a:latin typeface="TWK Everett" panose="020B0204000000000000"/>
              </a:rPr>
              <a:t>Komplexe Auswertungen benötigen oft zusätzliche clientseitige Logik.</a:t>
            </a:r>
          </a:p>
          <a:p>
            <a:pPr marL="171450" indent="-171450">
              <a:buFont typeface="Symbol" panose="05050102010706020507" pitchFamily="18" charset="2"/>
              <a:buChar char="Þ"/>
            </a:pPr>
            <a:endParaRPr lang="de-DE" sz="1200" dirty="0">
              <a:solidFill>
                <a:srgbClr val="FF9100"/>
              </a:solidFill>
              <a:latin typeface="TWK Everett" panose="020B0204000000000000"/>
            </a:endParaRPr>
          </a:p>
          <a:p>
            <a:pPr marL="171450" indent="-171450">
              <a:buFont typeface="Symbol" panose="05050102010706020507" pitchFamily="18" charset="2"/>
              <a:buChar char="Þ"/>
            </a:pPr>
            <a:r>
              <a:rPr lang="de-DE" sz="1200" b="1" dirty="0">
                <a:solidFill>
                  <a:srgbClr val="FF0000"/>
                </a:solidFill>
                <a:highlight>
                  <a:srgbClr val="FFFF00"/>
                </a:highlight>
                <a:latin typeface="TWK Everett" panose="020B0204000000000000"/>
              </a:rPr>
              <a:t>@Gregor </a:t>
            </a:r>
            <a:r>
              <a:rPr lang="de-DE" sz="1200" dirty="0">
                <a:solidFill>
                  <a:srgbClr val="FF9100"/>
                </a:solidFill>
                <a:latin typeface="TWK Everett" panose="020B0204000000000000"/>
              </a:rPr>
              <a:t>bitte fertig machen etc.</a:t>
            </a:r>
          </a:p>
        </p:txBody>
      </p:sp>
    </p:spTree>
    <p:extLst>
      <p:ext uri="{BB962C8B-B14F-4D97-AF65-F5344CB8AC3E}">
        <p14:creationId xmlns:p14="http://schemas.microsoft.com/office/powerpoint/2010/main" val="14001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xEl>
                                              <p:pRg st="3" end="3"/>
                                            </p:txEl>
                                          </p:spTgt>
                                        </p:tgtEl>
                                        <p:attrNameLst>
                                          <p:attrName>style.visibility</p:attrName>
                                        </p:attrNameLst>
                                      </p:cBhvr>
                                      <p:to>
                                        <p:strVal val="visible"/>
                                      </p:to>
                                    </p:set>
                                    <p:animEffect transition="in" filter="wipe(down)">
                                      <p:cBhvr>
                                        <p:cTn id="12" dur="500"/>
                                        <p:tgtEl>
                                          <p:spTgt spid="1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animEffect transition="in" filter="wipe(down)">
                                      <p:cBhvr>
                                        <p:cTn id="17" dur="500"/>
                                        <p:tgtEl>
                                          <p:spTgt spid="1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xEl>
                                              <p:pRg st="7" end="7"/>
                                            </p:txEl>
                                          </p:spTgt>
                                        </p:tgtEl>
                                        <p:attrNameLst>
                                          <p:attrName>style.visibility</p:attrName>
                                        </p:attrNameLst>
                                      </p:cBhvr>
                                      <p:to>
                                        <p:strVal val="visible"/>
                                      </p:to>
                                    </p:set>
                                    <p:animEffect transition="in" filter="wipe(down)">
                                      <p:cBhvr>
                                        <p:cTn id="22" dur="5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1919</Words>
  <Application>Microsoft Office PowerPoint</Application>
  <PresentationFormat>Breitbild</PresentationFormat>
  <Paragraphs>281</Paragraphs>
  <Slides>15</Slides>
  <Notes>9</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15</vt:i4>
      </vt:variant>
    </vt:vector>
  </HeadingPairs>
  <TitlesOfParts>
    <vt:vector size="21" baseType="lpstr">
      <vt:lpstr>Aptos</vt:lpstr>
      <vt:lpstr>Aptos Display</vt:lpstr>
      <vt:lpstr>Arial</vt:lpstr>
      <vt:lpstr>Symbol</vt:lpstr>
      <vt:lpstr>TWK Everett</vt:lpstr>
      <vt:lpstr>Office</vt:lpstr>
      <vt:lpstr>Umsetzung der Semesteraufgabe mit Google Cloud Firestore</vt:lpstr>
      <vt:lpstr>Ausgangssituation</vt:lpstr>
      <vt:lpstr>Entscheidung Firestore</vt:lpstr>
      <vt:lpstr>Abfragesprache von Firestore</vt:lpstr>
      <vt:lpstr>Lokale Nutzung von Firestore</vt:lpstr>
      <vt:lpstr>Lokale Nutzung von Firestore</vt:lpstr>
      <vt:lpstr>Aufbau Datenstruktur</vt:lpstr>
      <vt:lpstr>Typsicherheit und Abfragen mit TypeScript</vt:lpstr>
      <vt:lpstr>Herausforderungen bei der Umsetzung der Read-Abfragen</vt:lpstr>
      <vt:lpstr>Herausforderungen bei der Umsetzung der Update- &amp; Delete Abfragen</vt:lpstr>
      <vt:lpstr>Beispiel Transkationen und Batch Operation</vt:lpstr>
      <vt:lpstr>Beispiel Transkationen und Batch Operation</vt:lpstr>
      <vt:lpstr>Alternative: Cloud Function Trigger</vt:lpstr>
      <vt:lpstr>Fazit</vt:lpstr>
      <vt:lpstr>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Mertl</dc:creator>
  <cp:lastModifiedBy>Jana Sophie Schweizer</cp:lastModifiedBy>
  <cp:revision>10</cp:revision>
  <dcterms:created xsi:type="dcterms:W3CDTF">2025-05-21T15:19:32Z</dcterms:created>
  <dcterms:modified xsi:type="dcterms:W3CDTF">2025-05-24T19:49:33Z</dcterms:modified>
</cp:coreProperties>
</file>